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2" r:id="rId1"/>
  </p:sldMasterIdLst>
  <p:notesMasterIdLst>
    <p:notesMasterId r:id="rId15"/>
  </p:notesMasterIdLst>
  <p:sldIdLst>
    <p:sldId id="256" r:id="rId2"/>
    <p:sldId id="257" r:id="rId3"/>
    <p:sldId id="258" r:id="rId4"/>
    <p:sldId id="259" r:id="rId5"/>
    <p:sldId id="260" r:id="rId6"/>
    <p:sldId id="262" r:id="rId7"/>
    <p:sldId id="263" r:id="rId8"/>
    <p:sldId id="264" r:id="rId9"/>
    <p:sldId id="265" r:id="rId10"/>
    <p:sldId id="266" r:id="rId11"/>
    <p:sldId id="268" r:id="rId12"/>
    <p:sldId id="269" r:id="rId13"/>
    <p:sldId id="267" r:id="rId14"/>
  </p:sldIdLst>
  <p:sldSz cx="14630400" cy="8229600"/>
  <p:notesSz cx="8229600" cy="14630400"/>
  <p:embeddedFontLst>
    <p:embeddedFont>
      <p:font typeface="Montserrat Bold" panose="020B0604020202020204" charset="0"/>
      <p:bold r:id="rId16"/>
    </p:embeddedFont>
    <p:embeddedFont>
      <p:font typeface="Open Sans" panose="020B0606030504020204" pitchFamily="34" charset="0"/>
      <p:regular r:id="rId17"/>
      <p:bold r:id="rId18"/>
    </p:embeddedFont>
    <p:embeddedFont>
      <p:font typeface="Poppins Bold" panose="020B0604020202020204" charset="0"/>
      <p:bold r:id="rId19"/>
    </p:embeddedFont>
    <p:embeddedFont>
      <p:font typeface="Poppins Light" panose="00000400000000000000" pitchFamily="2" charset="0"/>
      <p:regular r:id="rId20"/>
      <p:italic r:id="rId21"/>
    </p:embeddedFont>
    <p:embeddedFont>
      <p:font typeface="Roboto" panose="02000000000000000000" pitchFamily="2" charset="0"/>
      <p:regular r:id="rId22"/>
      <p:bold r:id="rId23"/>
    </p:embeddedFont>
    <p:embeddedFont>
      <p:font typeface="Source Sans 3" panose="020B0604020202020204" charset="0"/>
      <p:regular r:id="rId24"/>
    </p:embeddedFont>
    <p:embeddedFont>
      <p:font typeface="Trebuchet MS" panose="020B0603020202020204" pitchFamily="34" charset="0"/>
      <p:regular r:id="rId25"/>
      <p:bold r:id="rId26"/>
      <p:italic r:id="rId27"/>
      <p:boldItalic r:id="rId28"/>
    </p:embeddedFont>
    <p:embeddedFont>
      <p:font typeface="Wingdings 3" panose="05040102010807070707" pitchFamily="18" charset="2"/>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8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32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808481" y="2885441"/>
            <a:ext cx="9320323" cy="1975562"/>
          </a:xfrm>
        </p:spPr>
        <p:txBody>
          <a:bodyPr anchor="b">
            <a:noAutofit/>
          </a:bodyPr>
          <a:lstStyle>
            <a:lvl1pPr algn="r">
              <a:defRPr sz="648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808481" y="4861000"/>
            <a:ext cx="9320323" cy="1316279"/>
          </a:xfrm>
        </p:spPr>
        <p:txBody>
          <a:bodyPr anchor="t"/>
          <a:lstStyle>
            <a:lvl1pPr marL="0" indent="0" algn="r">
              <a:buNone/>
              <a:defRPr>
                <a:solidFill>
                  <a:schemeClr val="tx1">
                    <a:lumMod val="50000"/>
                    <a:lumOff val="5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68244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731520"/>
            <a:ext cx="10316002" cy="4084320"/>
          </a:xfrm>
        </p:spPr>
        <p:txBody>
          <a:bodyPr anchor="ctr">
            <a:normAutofit/>
          </a:bodyPr>
          <a:lstStyle>
            <a:lvl1pPr algn="l">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27920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639367" y="4358640"/>
            <a:ext cx="8669429"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12802" y="5364480"/>
            <a:ext cx="10316002" cy="1885154"/>
          </a:xfrm>
        </p:spPr>
        <p:txBody>
          <a:bodyPr anchor="ctr">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latin typeface="Arial"/>
              </a:rPr>
              <a:t>”</a:t>
            </a:r>
            <a:endParaRPr lang="en-US" sz="2160" dirty="0">
              <a:solidFill>
                <a:schemeClr val="accent1">
                  <a:lumMod val="60000"/>
                  <a:lumOff val="40000"/>
                </a:schemeClr>
              </a:solidFill>
              <a:latin typeface="Arial"/>
            </a:endParaRPr>
          </a:p>
        </p:txBody>
      </p:sp>
    </p:spTree>
    <p:extLst>
      <p:ext uri="{BB962C8B-B14F-4D97-AF65-F5344CB8AC3E}">
        <p14:creationId xmlns:p14="http://schemas.microsoft.com/office/powerpoint/2010/main" val="3215663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802" y="2318386"/>
            <a:ext cx="10316002" cy="3114552"/>
          </a:xfrm>
        </p:spPr>
        <p:txBody>
          <a:bodyPr anchor="b">
            <a:normAutofit/>
          </a:bodyPr>
          <a:lstStyle>
            <a:lvl1pPr algn="l">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75000"/>
                    <a:lumOff val="2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02288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7601" y="731520"/>
            <a:ext cx="9712961" cy="3627120"/>
          </a:xfrm>
        </p:spPr>
        <p:txBody>
          <a:bodyPr anchor="ctr">
            <a:normAutofit/>
          </a:bodyPr>
          <a:lstStyle>
            <a:lvl1pPr algn="l">
              <a:defRPr sz="52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tx1">
                    <a:lumMod val="75000"/>
                    <a:lumOff val="25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650244" y="948454"/>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671613" y="34638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83813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2959" y="731520"/>
            <a:ext cx="10305844" cy="3627120"/>
          </a:xfrm>
        </p:spPr>
        <p:txBody>
          <a:bodyPr anchor="ctr">
            <a:normAutofit/>
          </a:bodyPr>
          <a:lstStyle>
            <a:lvl1pPr algn="l">
              <a:defRPr sz="528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9" y="4815840"/>
            <a:ext cx="10316003" cy="617098"/>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12802" y="5432938"/>
            <a:ext cx="10316002" cy="1816697"/>
          </a:xfrm>
        </p:spPr>
        <p:txBody>
          <a:bodyPr anchor="t">
            <a:normAutofit/>
          </a:bodyPr>
          <a:lstStyle>
            <a:lvl1pPr marL="0" indent="0" algn="l">
              <a:buNone/>
              <a:defRPr sz="216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517134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037023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61208" y="731520"/>
            <a:ext cx="1565692" cy="630174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802" y="731520"/>
            <a:ext cx="8472180" cy="63017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3625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49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8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06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082946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311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878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945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883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307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883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287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49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2" y="3241041"/>
            <a:ext cx="10316002" cy="2191897"/>
          </a:xfrm>
        </p:spPr>
        <p:txBody>
          <a:bodyPr anchor="b"/>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2802" y="5432938"/>
            <a:ext cx="10316002" cy="1032480"/>
          </a:xfrm>
        </p:spPr>
        <p:txBody>
          <a:bodyPr anchor="t"/>
          <a:lstStyle>
            <a:lvl1pPr marL="0" indent="0" algn="l">
              <a:buNone/>
              <a:defRPr sz="2400">
                <a:solidFill>
                  <a:schemeClr val="tx1">
                    <a:lumMod val="50000"/>
                    <a:lumOff val="5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347210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592707"/>
            <a:ext cx="5020842" cy="4656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7964" y="2592707"/>
            <a:ext cx="5020841" cy="4656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40260118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0894" y="2593180"/>
            <a:ext cx="502274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810894" y="3284695"/>
            <a:ext cx="5022748" cy="39649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6059" y="2593180"/>
            <a:ext cx="5022742"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06062" y="3284695"/>
            <a:ext cx="5022740" cy="39649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95875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731520"/>
            <a:ext cx="10316002" cy="158496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639831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58212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1798325"/>
            <a:ext cx="4625434" cy="1534159"/>
          </a:xfrm>
        </p:spPr>
        <p:txBody>
          <a:bodyPr anchor="b">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712554" y="617910"/>
            <a:ext cx="5416249" cy="66317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801" y="3332483"/>
            <a:ext cx="4625434" cy="3101339"/>
          </a:xfrm>
        </p:spPr>
        <p:txBody>
          <a:bodyPr>
            <a:normAutofit/>
          </a:bodyPr>
          <a:lstStyle>
            <a:lvl1pPr marL="0" indent="0">
              <a:buNone/>
              <a:defRPr sz="1680"/>
            </a:lvl1pPr>
            <a:lvl2pPr marL="548476" indent="0">
              <a:buNone/>
              <a:defRPr sz="1680"/>
            </a:lvl2pPr>
            <a:lvl3pPr marL="1096951" indent="0">
              <a:buNone/>
              <a:defRPr sz="1440"/>
            </a:lvl3pPr>
            <a:lvl4pPr marL="1645427" indent="0">
              <a:buNone/>
              <a:defRPr sz="1200"/>
            </a:lvl4pPr>
            <a:lvl5pPr marL="2193901" indent="0">
              <a:buNone/>
              <a:defRPr sz="1200"/>
            </a:lvl5pPr>
            <a:lvl6pPr marL="2742377" indent="0">
              <a:buNone/>
              <a:defRPr sz="1200"/>
            </a:lvl6pPr>
            <a:lvl7pPr marL="3290852" indent="0">
              <a:buNone/>
              <a:defRPr sz="1200"/>
            </a:lvl7pPr>
            <a:lvl8pPr marL="3839328" indent="0">
              <a:buNone/>
              <a:defRPr sz="1200"/>
            </a:lvl8pPr>
            <a:lvl9pPr marL="43878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9114866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2" y="5760720"/>
            <a:ext cx="10316000" cy="680086"/>
          </a:xfrm>
        </p:spPr>
        <p:txBody>
          <a:bodyPr anchor="b">
            <a:normAutofit/>
          </a:bodyPr>
          <a:lstStyle>
            <a:lvl1pPr algn="l">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801" y="731520"/>
            <a:ext cx="10316002" cy="4614862"/>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812802" y="6440806"/>
            <a:ext cx="10316000" cy="808829"/>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350227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0160"/>
            <a:ext cx="14630400" cy="823976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1" y="731520"/>
            <a:ext cx="10316002" cy="158496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801" y="2592707"/>
            <a:ext cx="10316002" cy="46569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46160" y="7249635"/>
            <a:ext cx="1094327" cy="438150"/>
          </a:xfrm>
          <a:prstGeom prst="rect">
            <a:avLst/>
          </a:prstGeom>
        </p:spPr>
        <p:txBody>
          <a:bodyPr vert="horz" lIns="91440" tIns="45720" rIns="91440" bIns="45720" rtlCol="0" anchor="ctr"/>
          <a:lstStyle>
            <a:lvl1pPr algn="r">
              <a:defRPr sz="1080">
                <a:solidFill>
                  <a:schemeClr val="tx1">
                    <a:tint val="75000"/>
                  </a:schemeClr>
                </a:solidFill>
              </a:defRPr>
            </a:lvl1pPr>
          </a:lstStyle>
          <a:p>
            <a:fld id="{B61BEF0D-F0BB-DE4B-95CE-6DB70DBA9567}" type="datetimeFigureOut">
              <a:rPr lang="en-US" dirty="0"/>
              <a:pPr/>
              <a:t>9/19/2025</a:t>
            </a:fld>
            <a:endParaRPr lang="en-US" dirty="0"/>
          </a:p>
        </p:txBody>
      </p:sp>
      <p:sp>
        <p:nvSpPr>
          <p:cNvPr id="5" name="Footer Placeholder 4"/>
          <p:cNvSpPr>
            <a:spLocks noGrp="1"/>
          </p:cNvSpPr>
          <p:nvPr>
            <p:ph type="ftr" sz="quarter" idx="3"/>
          </p:nvPr>
        </p:nvSpPr>
        <p:spPr>
          <a:xfrm>
            <a:off x="812801" y="7249635"/>
            <a:ext cx="7557134"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08796" y="7249635"/>
            <a:ext cx="820007" cy="438150"/>
          </a:xfrm>
          <a:prstGeom prst="rect">
            <a:avLst/>
          </a:prstGeom>
        </p:spPr>
        <p:txBody>
          <a:bodyPr vert="horz" lIns="91440" tIns="45720" rIns="91440" bIns="45720" rtlCol="0" anchor="ctr"/>
          <a:lstStyle>
            <a:lvl1pPr algn="r">
              <a:defRPr sz="108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57910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p:hf sldNum="0" hdr="0" ftr="0" dt="0"/>
  <p:txStyles>
    <p:titleStyle>
      <a:lvl1pPr algn="l" defTabSz="548640" rtl="0" eaLnBrk="1" latinLnBrk="0" hangingPunct="1">
        <a:spcBef>
          <a:spcPct val="0"/>
        </a:spcBef>
        <a:buNone/>
        <a:defRPr sz="43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SzPct val="80000"/>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SzPct val="80000"/>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SzPct val="80000"/>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SzPct val="80000"/>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1225692" y="17117"/>
            <a:ext cx="12199338" cy="1857247"/>
          </a:xfrm>
          <a:prstGeom prst="rect">
            <a:avLst/>
          </a:prstGeom>
          <a:noFill/>
          <a:ln/>
        </p:spPr>
        <p:txBody>
          <a:bodyPr wrap="square" lIns="0" tIns="0" rIns="0" bIns="0" rtlCol="0" anchor="t"/>
          <a:lstStyle/>
          <a:p>
            <a:pPr algn="ctr"/>
            <a:r>
              <a:rPr lang="en-US" sz="2800" b="1" dirty="0">
                <a:latin typeface="Poppins Bold" pitchFamily="34" charset="0"/>
                <a:ea typeface="Poppins Bold" pitchFamily="34" charset="-122"/>
                <a:cs typeface="Poppins Bold" pitchFamily="34" charset="-120"/>
              </a:rPr>
              <a:t>                  HHO    Generator    </a:t>
            </a:r>
            <a:r>
              <a:rPr lang="en-US" sz="1600" b="1" dirty="0"/>
              <a:t>(Oxyhydrogen)</a:t>
            </a:r>
            <a:endParaRPr lang="en-US" sz="1600" b="1" dirty="0">
              <a:latin typeface="Poppins Bold" pitchFamily="34" charset="0"/>
              <a:ea typeface="Poppins Bold" pitchFamily="34" charset="-122"/>
              <a:cs typeface="Poppins Bold" pitchFamily="34" charset="-120"/>
            </a:endParaRPr>
          </a:p>
          <a:p>
            <a:pPr marL="0" indent="0" algn="ctr">
              <a:buNone/>
            </a:pPr>
            <a:r>
              <a:rPr lang="en-US" sz="2000" b="1" dirty="0">
                <a:latin typeface="Poppins Bold" pitchFamily="34" charset="0"/>
                <a:ea typeface="Poppins Bold" pitchFamily="34" charset="-122"/>
                <a:cs typeface="Poppins Bold" pitchFamily="34" charset="-120"/>
              </a:rPr>
              <a:t> </a:t>
            </a:r>
            <a:r>
              <a:rPr lang="en-US" sz="2400" b="1" dirty="0">
                <a:latin typeface="Poppins Bold" pitchFamily="34" charset="0"/>
                <a:ea typeface="Poppins Bold" pitchFamily="34" charset="-122"/>
                <a:cs typeface="Poppins Bold" pitchFamily="34" charset="-120"/>
              </a:rPr>
              <a:t>for </a:t>
            </a:r>
          </a:p>
          <a:p>
            <a:pPr algn="ctr"/>
            <a:r>
              <a:rPr lang="en-US" sz="2800" b="1" dirty="0">
                <a:latin typeface="Poppins Bold" pitchFamily="34" charset="0"/>
                <a:ea typeface="Poppins Bold" pitchFamily="34" charset="-122"/>
                <a:cs typeface="Poppins Bold" pitchFamily="34" charset="-120"/>
              </a:rPr>
              <a:t>  Boiler, Furnace, Engines &amp;  DG  set </a:t>
            </a:r>
          </a:p>
        </p:txBody>
      </p:sp>
      <p:sp>
        <p:nvSpPr>
          <p:cNvPr id="4" name="Text 1"/>
          <p:cNvSpPr/>
          <p:nvPr/>
        </p:nvSpPr>
        <p:spPr>
          <a:xfrm>
            <a:off x="189654" y="1410311"/>
            <a:ext cx="14610079" cy="86034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nchor="t"/>
          <a:lstStyle/>
          <a:p>
            <a:pPr algn="ctr">
              <a:lnSpc>
                <a:spcPct val="150000"/>
              </a:lnSpc>
            </a:pPr>
            <a:r>
              <a:rPr lang="en-US" sz="2000" b="1" dirty="0">
                <a:solidFill>
                  <a:schemeClr val="tx1"/>
                </a:solidFill>
              </a:rPr>
              <a:t>HHO generator increases fuel efficiency saves money also improve the combustion process. </a:t>
            </a:r>
          </a:p>
          <a:p>
            <a:pPr algn="ctr">
              <a:lnSpc>
                <a:spcPct val="150000"/>
              </a:lnSpc>
            </a:pPr>
            <a:r>
              <a:rPr lang="en-US" sz="2000" b="1" dirty="0">
                <a:solidFill>
                  <a:schemeClr val="tx1"/>
                </a:solidFill>
              </a:rPr>
              <a:t>Reduces harmful emissions enhancing overall engine performance and lifespan</a:t>
            </a:r>
            <a:endParaRPr lang="en-US" sz="2000" b="1" dirty="0">
              <a:solidFill>
                <a:schemeClr val="tx1"/>
              </a:solidFill>
              <a:latin typeface="Poppins Bold" pitchFamily="34" charset="0"/>
              <a:ea typeface="Poppins Bold" pitchFamily="34" charset="-122"/>
              <a:cs typeface="Poppins Bold" pitchFamily="34" charset="-120"/>
            </a:endParaRPr>
          </a:p>
          <a:p>
            <a:pPr algn="ctr">
              <a:lnSpc>
                <a:spcPct val="150000"/>
              </a:lnSpc>
            </a:pPr>
            <a:r>
              <a:rPr lang="en-US" b="1" dirty="0">
                <a:solidFill>
                  <a:schemeClr val="tx1"/>
                </a:solidFill>
                <a:latin typeface="Poppins Bold" pitchFamily="34" charset="0"/>
                <a:ea typeface="Poppins Bold" pitchFamily="34" charset="-122"/>
                <a:cs typeface="Poppins Bold" pitchFamily="34" charset="-120"/>
              </a:rPr>
              <a:t>Boiler      </a:t>
            </a:r>
            <a:r>
              <a:rPr lang="en-US" b="1" dirty="0">
                <a:latin typeface="Poppins Bold" pitchFamily="34" charset="0"/>
                <a:ea typeface="Poppins Bold" pitchFamily="34" charset="-122"/>
                <a:cs typeface="Poppins Bold" pitchFamily="34" charset="-120"/>
              </a:rPr>
              <a:t>                                               </a:t>
            </a:r>
            <a:r>
              <a:rPr lang="en-US" b="1" dirty="0">
                <a:solidFill>
                  <a:schemeClr val="tx1"/>
                </a:solidFill>
                <a:latin typeface="Poppins Bold" pitchFamily="34" charset="0"/>
                <a:ea typeface="Poppins Bold" pitchFamily="34" charset="-122"/>
                <a:cs typeface="Poppins Bold" pitchFamily="34" charset="-120"/>
              </a:rPr>
              <a:t> Furnace                                                 Engine                                                                   DG set</a:t>
            </a:r>
            <a:endParaRPr lang="en-US" b="1" dirty="0">
              <a:solidFill>
                <a:schemeClr val="tx1"/>
              </a:solidFill>
            </a:endParaRPr>
          </a:p>
        </p:txBody>
      </p:sp>
      <p:sp>
        <p:nvSpPr>
          <p:cNvPr id="5" name="Text 2"/>
          <p:cNvSpPr/>
          <p:nvPr/>
        </p:nvSpPr>
        <p:spPr>
          <a:xfrm>
            <a:off x="8295938" y="7807409"/>
            <a:ext cx="4284169" cy="719336"/>
          </a:xfrm>
          <a:prstGeom prst="rect">
            <a:avLst/>
          </a:prstGeom>
          <a:noFill/>
          <a:ln/>
        </p:spPr>
        <p:txBody>
          <a:bodyPr wrap="none" lIns="0" tIns="0" rIns="0" bIns="0" rtlCol="0" anchor="t"/>
          <a:lstStyle/>
          <a:p>
            <a:pPr marL="0" indent="0" algn="r">
              <a:lnSpc>
                <a:spcPts val="2400"/>
              </a:lnSpc>
              <a:buNone/>
            </a:pPr>
            <a:endParaRPr lang="en-US" sz="1950" dirty="0"/>
          </a:p>
        </p:txBody>
      </p:sp>
      <p:sp>
        <p:nvSpPr>
          <p:cNvPr id="8" name="Rectangle 7"/>
          <p:cNvSpPr/>
          <p:nvPr/>
        </p:nvSpPr>
        <p:spPr>
          <a:xfrm>
            <a:off x="2978189" y="7720878"/>
            <a:ext cx="8674021" cy="404406"/>
          </a:xfrm>
          <a:prstGeom prst="rect">
            <a:avLst/>
          </a:prstGeom>
        </p:spPr>
        <p:txBody>
          <a:bodyPr wrap="square">
            <a:spAutoFit/>
          </a:bodyPr>
          <a:lstStyle/>
          <a:p>
            <a:pPr algn="ctr">
              <a:lnSpc>
                <a:spcPts val="2400"/>
              </a:lnSpc>
            </a:pPr>
            <a:r>
              <a:rPr lang="en-US" sz="2400" b="1" dirty="0"/>
              <a:t>" Money Savings With Clean &amp; Efficient Energy Solutions "</a:t>
            </a:r>
            <a:endParaRPr lang="en-US" sz="2800" b="1" dirty="0"/>
          </a:p>
        </p:txBody>
      </p:sp>
      <p:pic>
        <p:nvPicPr>
          <p:cNvPr id="1028" name="Picture 4" descr="Hydrogen Generator Hho Fuel for Silent Power Station Diesel Gene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0694" y="2934430"/>
            <a:ext cx="3579706" cy="4782013"/>
          </a:xfrm>
          <a:prstGeom prst="rect">
            <a:avLst/>
          </a:prstGeom>
        </p:spPr>
        <p:style>
          <a:lnRef idx="2">
            <a:schemeClr val="dk1"/>
          </a:lnRef>
          <a:fillRef idx="1">
            <a:schemeClr val="lt1"/>
          </a:fillRef>
          <a:effectRef idx="0">
            <a:schemeClr val="dk1"/>
          </a:effectRef>
          <a:fontRef idx="minor">
            <a:schemeClr val="dk1"/>
          </a:fontRef>
        </p:style>
      </p:pic>
      <p:pic>
        <p:nvPicPr>
          <p:cNvPr id="9" name="Picture 8"/>
          <p:cNvPicPr>
            <a:picLocks noChangeAspect="1"/>
          </p:cNvPicPr>
          <p:nvPr/>
        </p:nvPicPr>
        <p:blipFill>
          <a:blip r:embed="rId4"/>
          <a:stretch>
            <a:fillRect/>
          </a:stretch>
        </p:blipFill>
        <p:spPr>
          <a:xfrm>
            <a:off x="20321" y="2895600"/>
            <a:ext cx="3579706" cy="4710944"/>
          </a:xfrm>
          <a:prstGeom prst="rect">
            <a:avLst/>
          </a:prstGeom>
        </p:spPr>
        <p:style>
          <a:lnRef idx="2">
            <a:schemeClr val="dk1"/>
          </a:lnRef>
          <a:fillRef idx="1">
            <a:schemeClr val="lt1"/>
          </a:fillRef>
          <a:effectRef idx="0">
            <a:schemeClr val="dk1"/>
          </a:effectRef>
          <a:fontRef idx="minor">
            <a:schemeClr val="dk1"/>
          </a:fontRef>
        </p:style>
      </p:pic>
      <p:pic>
        <p:nvPicPr>
          <p:cNvPr id="2" name="Picture 1"/>
          <p:cNvPicPr>
            <a:picLocks noChangeAspect="1"/>
          </p:cNvPicPr>
          <p:nvPr/>
        </p:nvPicPr>
        <p:blipFill>
          <a:blip r:embed="rId5"/>
          <a:stretch>
            <a:fillRect/>
          </a:stretch>
        </p:blipFill>
        <p:spPr>
          <a:xfrm>
            <a:off x="7325361" y="2918968"/>
            <a:ext cx="3725333" cy="4710944"/>
          </a:xfrm>
          <a:prstGeom prst="rect">
            <a:avLst/>
          </a:prstGeom>
        </p:spPr>
        <p:style>
          <a:lnRef idx="2">
            <a:schemeClr val="dk1"/>
          </a:lnRef>
          <a:fillRef idx="1">
            <a:schemeClr val="lt1"/>
          </a:fillRef>
          <a:effectRef idx="0">
            <a:schemeClr val="dk1"/>
          </a:effectRef>
          <a:fontRef idx="minor">
            <a:schemeClr val="dk1"/>
          </a:fontRef>
        </p:style>
      </p:pic>
      <p:pic>
        <p:nvPicPr>
          <p:cNvPr id="1026" name="Picture 2">
            <a:extLst>
              <a:ext uri="{FF2B5EF4-FFF2-40B4-BE49-F238E27FC236}">
                <a16:creationId xmlns:a16="http://schemas.microsoft.com/office/drawing/2014/main" id="{E28B73F6-5472-FD6C-B6AE-20A98A15FB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27" y="2895600"/>
            <a:ext cx="3725334" cy="4710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2201422" y="355987"/>
            <a:ext cx="10058400" cy="516680"/>
          </a:xfrm>
          <a:prstGeom prst="rect">
            <a:avLst/>
          </a:prstGeom>
          <a:noFill/>
          <a:ln/>
        </p:spPr>
        <p:txBody>
          <a:bodyPr wrap="none" lIns="0" tIns="0" rIns="0" bIns="0" rtlCol="0" anchor="t"/>
          <a:lstStyle/>
          <a:p>
            <a:pPr marL="0" indent="0" algn="just">
              <a:lnSpc>
                <a:spcPts val="1950"/>
              </a:lnSpc>
              <a:buNone/>
            </a:pPr>
            <a:r>
              <a:rPr lang="en-US" sz="3200" b="1" dirty="0">
                <a:ea typeface="Poppins Bold" pitchFamily="34" charset="-122"/>
                <a:cs typeface="Poppins Bold" pitchFamily="34" charset="-120"/>
              </a:rPr>
              <a:t>Payback Period of  HHO Generator via Fuel Savings    </a:t>
            </a:r>
            <a:endParaRPr lang="en-US" sz="3200" dirty="0"/>
          </a:p>
        </p:txBody>
      </p:sp>
      <p:sp>
        <p:nvSpPr>
          <p:cNvPr id="3" name="Text 1"/>
          <p:cNvSpPr/>
          <p:nvPr/>
        </p:nvSpPr>
        <p:spPr>
          <a:xfrm>
            <a:off x="437932" y="835822"/>
            <a:ext cx="844137" cy="63287"/>
          </a:xfrm>
          <a:prstGeom prst="rect">
            <a:avLst/>
          </a:prstGeom>
          <a:noFill/>
          <a:ln/>
        </p:spPr>
        <p:txBody>
          <a:bodyPr wrap="none" lIns="0" tIns="0" rIns="0" bIns="0" rtlCol="0" anchor="t"/>
          <a:lstStyle/>
          <a:p>
            <a:pPr marL="0" indent="0" algn="just">
              <a:buNone/>
            </a:pPr>
            <a:r>
              <a:rPr lang="en-US" sz="2000" b="1" dirty="0">
                <a:ea typeface="Poppins Bold" pitchFamily="34" charset="-122"/>
                <a:cs typeface="Poppins Bold" pitchFamily="34" charset="-120"/>
              </a:rPr>
              <a:t>Example 1 – Oil-Fired Boiler</a:t>
            </a:r>
            <a:endParaRPr lang="en-US" sz="2000" dirty="0"/>
          </a:p>
        </p:txBody>
      </p:sp>
      <p:sp>
        <p:nvSpPr>
          <p:cNvPr id="4" name="Text 2"/>
          <p:cNvSpPr/>
          <p:nvPr/>
        </p:nvSpPr>
        <p:spPr>
          <a:xfrm>
            <a:off x="342355" y="1332322"/>
            <a:ext cx="6815376" cy="64745"/>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Fuel Price: ₹90/L</a:t>
            </a:r>
            <a:endParaRPr lang="en-US" dirty="0"/>
          </a:p>
        </p:txBody>
      </p:sp>
      <p:sp>
        <p:nvSpPr>
          <p:cNvPr id="5" name="Text 3"/>
          <p:cNvSpPr/>
          <p:nvPr/>
        </p:nvSpPr>
        <p:spPr>
          <a:xfrm>
            <a:off x="342355" y="1626479"/>
            <a:ext cx="6815376" cy="64745"/>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Fuel Saved: 24 L/hr</a:t>
            </a:r>
            <a:endParaRPr lang="en-US" dirty="0"/>
          </a:p>
        </p:txBody>
      </p:sp>
      <p:sp>
        <p:nvSpPr>
          <p:cNvPr id="6" name="Text 4"/>
          <p:cNvSpPr/>
          <p:nvPr/>
        </p:nvSpPr>
        <p:spPr>
          <a:xfrm>
            <a:off x="342355" y="1917558"/>
            <a:ext cx="6815376" cy="64745"/>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Daily Operation: 10 hrs/day</a:t>
            </a:r>
            <a:endParaRPr lang="en-US" dirty="0"/>
          </a:p>
        </p:txBody>
      </p:sp>
      <p:sp>
        <p:nvSpPr>
          <p:cNvPr id="7" name="Text 5"/>
          <p:cNvSpPr/>
          <p:nvPr/>
        </p:nvSpPr>
        <p:spPr>
          <a:xfrm>
            <a:off x="267332" y="2374912"/>
            <a:ext cx="5524926" cy="237798"/>
          </a:xfrm>
          <a:prstGeom prst="rect">
            <a:avLst/>
          </a:prstGeom>
          <a:noFill/>
          <a:ln/>
        </p:spPr>
        <p:txBody>
          <a:bodyPr wrap="none" lIns="0" tIns="0" rIns="0" bIns="0" rtlCol="0" anchor="t"/>
          <a:lstStyle/>
          <a:p>
            <a:pPr algn="just">
              <a:lnSpc>
                <a:spcPts val="1250"/>
              </a:lnSpc>
              <a:buSzPct val="100000"/>
            </a:pPr>
            <a:r>
              <a:rPr lang="en-US" b="1" dirty="0">
                <a:ea typeface="Open Sans" pitchFamily="34" charset="-122"/>
                <a:cs typeface="Open Sans" pitchFamily="34" charset="-120"/>
              </a:rPr>
              <a:t>* Daily Savings: 24 × ₹80 = ₹2,160/hr → ₹21,600/day × 345 = 74,52,000/-</a:t>
            </a:r>
            <a:endParaRPr lang="en-US" b="1" dirty="0"/>
          </a:p>
        </p:txBody>
      </p:sp>
      <p:sp>
        <p:nvSpPr>
          <p:cNvPr id="8" name="Text 6"/>
          <p:cNvSpPr/>
          <p:nvPr/>
        </p:nvSpPr>
        <p:spPr>
          <a:xfrm>
            <a:off x="342355" y="2756326"/>
            <a:ext cx="6856473" cy="87217"/>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System Cost: As per requirement of the plant</a:t>
            </a:r>
            <a:endParaRPr lang="en-US" dirty="0"/>
          </a:p>
        </p:txBody>
      </p:sp>
      <p:sp>
        <p:nvSpPr>
          <p:cNvPr id="9" name="Text 7"/>
          <p:cNvSpPr/>
          <p:nvPr/>
        </p:nvSpPr>
        <p:spPr>
          <a:xfrm>
            <a:off x="342355" y="3104824"/>
            <a:ext cx="6815376" cy="64745"/>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Payback Period: 320 days (Aprox.)</a:t>
            </a:r>
            <a:endParaRPr lang="en-US" dirty="0"/>
          </a:p>
        </p:txBody>
      </p:sp>
      <p:sp>
        <p:nvSpPr>
          <p:cNvPr id="10" name="Text 8"/>
          <p:cNvSpPr/>
          <p:nvPr/>
        </p:nvSpPr>
        <p:spPr>
          <a:xfrm>
            <a:off x="396835" y="3355772"/>
            <a:ext cx="2072045" cy="129554"/>
          </a:xfrm>
          <a:prstGeom prst="rect">
            <a:avLst/>
          </a:prstGeom>
          <a:noFill/>
          <a:ln/>
        </p:spPr>
        <p:txBody>
          <a:bodyPr wrap="none" lIns="0" tIns="0" rIns="0" bIns="0" rtlCol="0" anchor="t"/>
          <a:lstStyle/>
          <a:p>
            <a:pPr marL="0" indent="0" algn="just">
              <a:buNone/>
            </a:pPr>
            <a:r>
              <a:rPr lang="en-US" sz="2000" b="1" dirty="0">
                <a:ea typeface="Poppins Bold" pitchFamily="34" charset="-122"/>
                <a:cs typeface="Poppins Bold" pitchFamily="34" charset="-120"/>
              </a:rPr>
              <a:t>Example 2 – Coal-Fired Boiler</a:t>
            </a:r>
            <a:endParaRPr lang="en-US" sz="2000" dirty="0"/>
          </a:p>
        </p:txBody>
      </p:sp>
      <p:sp>
        <p:nvSpPr>
          <p:cNvPr id="11" name="Text 9"/>
          <p:cNvSpPr/>
          <p:nvPr/>
        </p:nvSpPr>
        <p:spPr>
          <a:xfrm>
            <a:off x="367360" y="3836606"/>
            <a:ext cx="6815376" cy="87597"/>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Fuel Price: ₹10/kg</a:t>
            </a:r>
            <a:endParaRPr lang="en-US" dirty="0"/>
          </a:p>
        </p:txBody>
      </p:sp>
      <p:sp>
        <p:nvSpPr>
          <p:cNvPr id="12" name="Text 10"/>
          <p:cNvSpPr/>
          <p:nvPr/>
        </p:nvSpPr>
        <p:spPr>
          <a:xfrm>
            <a:off x="367360" y="4143425"/>
            <a:ext cx="6815376" cy="87597"/>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Fuel Saved: 100 kg/hr</a:t>
            </a:r>
            <a:endParaRPr lang="en-US" dirty="0"/>
          </a:p>
        </p:txBody>
      </p:sp>
      <p:sp>
        <p:nvSpPr>
          <p:cNvPr id="13" name="Text 11"/>
          <p:cNvSpPr/>
          <p:nvPr/>
        </p:nvSpPr>
        <p:spPr>
          <a:xfrm>
            <a:off x="367360" y="4468422"/>
            <a:ext cx="6815376" cy="87597"/>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Daily Operation: 10 hrs/day</a:t>
            </a:r>
            <a:endParaRPr lang="en-US" dirty="0"/>
          </a:p>
        </p:txBody>
      </p:sp>
      <p:sp>
        <p:nvSpPr>
          <p:cNvPr id="14" name="Text 12"/>
          <p:cNvSpPr/>
          <p:nvPr/>
        </p:nvSpPr>
        <p:spPr>
          <a:xfrm>
            <a:off x="362903" y="4853271"/>
            <a:ext cx="6815376" cy="87597"/>
          </a:xfrm>
          <a:prstGeom prst="rect">
            <a:avLst/>
          </a:prstGeom>
          <a:noFill/>
          <a:ln/>
        </p:spPr>
        <p:txBody>
          <a:bodyPr wrap="none" lIns="0" tIns="0" rIns="0" bIns="0" rtlCol="0" anchor="t"/>
          <a:lstStyle/>
          <a:p>
            <a:pPr algn="just">
              <a:lnSpc>
                <a:spcPts val="1250"/>
              </a:lnSpc>
              <a:buSzPct val="100000"/>
            </a:pPr>
            <a:r>
              <a:rPr lang="en-US" b="1" dirty="0">
                <a:ea typeface="Open Sans" pitchFamily="34" charset="-122"/>
                <a:cs typeface="Open Sans" pitchFamily="34" charset="-120"/>
              </a:rPr>
              <a:t>* Daily Savings: 100 × ₹10 = ₹1,000/hr → ₹10,000/day × 345 = 34,50,000/-</a:t>
            </a:r>
            <a:endParaRPr lang="en-US" b="1" dirty="0"/>
          </a:p>
        </p:txBody>
      </p:sp>
      <p:sp>
        <p:nvSpPr>
          <p:cNvPr id="15" name="Text 13"/>
          <p:cNvSpPr/>
          <p:nvPr/>
        </p:nvSpPr>
        <p:spPr>
          <a:xfrm>
            <a:off x="362903" y="5206216"/>
            <a:ext cx="6815376" cy="87597"/>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System Cost: As per requirement of the plant</a:t>
            </a:r>
            <a:endParaRPr lang="en-US" dirty="0"/>
          </a:p>
        </p:txBody>
      </p:sp>
      <p:sp>
        <p:nvSpPr>
          <p:cNvPr id="16" name="Text 14"/>
          <p:cNvSpPr/>
          <p:nvPr/>
        </p:nvSpPr>
        <p:spPr>
          <a:xfrm>
            <a:off x="362903" y="5577470"/>
            <a:ext cx="6815376" cy="87597"/>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Payback Period: As per requirement of the plant</a:t>
            </a:r>
            <a:endParaRPr lang="en-US" dirty="0"/>
          </a:p>
        </p:txBody>
      </p:sp>
      <p:sp>
        <p:nvSpPr>
          <p:cNvPr id="31" name="Text 29"/>
          <p:cNvSpPr/>
          <p:nvPr/>
        </p:nvSpPr>
        <p:spPr>
          <a:xfrm>
            <a:off x="437932" y="5017570"/>
            <a:ext cx="2285048" cy="155019"/>
          </a:xfrm>
          <a:prstGeom prst="rect">
            <a:avLst/>
          </a:prstGeom>
          <a:noFill/>
          <a:ln/>
        </p:spPr>
        <p:txBody>
          <a:bodyPr wrap="none" lIns="0" tIns="0" rIns="0" bIns="0" rtlCol="0" anchor="t"/>
          <a:lstStyle/>
          <a:p>
            <a:pPr marL="0" indent="0" algn="just">
              <a:lnSpc>
                <a:spcPts val="1200"/>
              </a:lnSpc>
              <a:buNone/>
            </a:pPr>
            <a:endParaRPr lang="en-US" sz="2400" dirty="0"/>
          </a:p>
        </p:txBody>
      </p:sp>
      <p:sp>
        <p:nvSpPr>
          <p:cNvPr id="32" name="Shape 30"/>
          <p:cNvSpPr/>
          <p:nvPr/>
        </p:nvSpPr>
        <p:spPr>
          <a:xfrm>
            <a:off x="294095" y="5264781"/>
            <a:ext cx="5578385" cy="1378362"/>
          </a:xfrm>
          <a:prstGeom prst="roundRect">
            <a:avLst>
              <a:gd name="adj" fmla="val 3512"/>
            </a:avLst>
          </a:prstGeom>
          <a:noFill/>
          <a:ln w="7620">
            <a:solidFill>
              <a:srgbClr val="000000">
                <a:alpha val="8000"/>
              </a:srgbClr>
            </a:solidFill>
            <a:prstDash val="solid"/>
          </a:ln>
        </p:spPr>
        <p:txBody>
          <a:bodyPr/>
          <a:lstStyle/>
          <a:p>
            <a:pPr algn="just"/>
            <a:endParaRPr lang="en-IN" sz="2000"/>
          </a:p>
        </p:txBody>
      </p:sp>
      <p:sp>
        <p:nvSpPr>
          <p:cNvPr id="35" name="Text 33"/>
          <p:cNvSpPr/>
          <p:nvPr/>
        </p:nvSpPr>
        <p:spPr>
          <a:xfrm>
            <a:off x="4890745" y="5605330"/>
            <a:ext cx="1171007" cy="320101"/>
          </a:xfrm>
          <a:prstGeom prst="rect">
            <a:avLst/>
          </a:prstGeom>
          <a:noFill/>
          <a:ln/>
        </p:spPr>
        <p:txBody>
          <a:bodyPr wrap="none" lIns="0" tIns="0" rIns="0" bIns="0" rtlCol="0" anchor="t"/>
          <a:lstStyle/>
          <a:p>
            <a:pPr marL="0" indent="0" algn="just">
              <a:lnSpc>
                <a:spcPts val="1250"/>
              </a:lnSpc>
              <a:buNone/>
            </a:pPr>
            <a:endParaRPr lang="en-US" dirty="0"/>
          </a:p>
        </p:txBody>
      </p:sp>
      <p:sp>
        <p:nvSpPr>
          <p:cNvPr id="36" name="Shape 34"/>
          <p:cNvSpPr/>
          <p:nvPr/>
        </p:nvSpPr>
        <p:spPr>
          <a:xfrm>
            <a:off x="6197969" y="7854184"/>
            <a:ext cx="5760037" cy="265932"/>
          </a:xfrm>
          <a:prstGeom prst="rect">
            <a:avLst/>
          </a:prstGeom>
          <a:solidFill>
            <a:srgbClr val="000000">
              <a:alpha val="4000"/>
            </a:srgbClr>
          </a:solidFill>
          <a:ln/>
        </p:spPr>
        <p:txBody>
          <a:bodyPr/>
          <a:lstStyle/>
          <a:p>
            <a:pPr algn="just"/>
            <a:endParaRPr lang="en-IN" sz="2000" dirty="0"/>
          </a:p>
        </p:txBody>
      </p:sp>
      <p:sp>
        <p:nvSpPr>
          <p:cNvPr id="38" name="Text 36"/>
          <p:cNvSpPr/>
          <p:nvPr/>
        </p:nvSpPr>
        <p:spPr>
          <a:xfrm>
            <a:off x="4890745" y="5610358"/>
            <a:ext cx="1171007" cy="320101"/>
          </a:xfrm>
          <a:prstGeom prst="rect">
            <a:avLst/>
          </a:prstGeom>
          <a:noFill/>
          <a:ln/>
        </p:spPr>
        <p:txBody>
          <a:bodyPr wrap="none" lIns="0" tIns="0" rIns="0" bIns="0" rtlCol="0" anchor="t"/>
          <a:lstStyle/>
          <a:p>
            <a:pPr marL="0" indent="0" algn="just">
              <a:lnSpc>
                <a:spcPts val="1250"/>
              </a:lnSpc>
              <a:buNone/>
            </a:pPr>
            <a:endParaRPr lang="en-US" dirty="0"/>
          </a:p>
        </p:txBody>
      </p:sp>
      <p:sp>
        <p:nvSpPr>
          <p:cNvPr id="42" name="Shape 40"/>
          <p:cNvSpPr/>
          <p:nvPr/>
        </p:nvSpPr>
        <p:spPr>
          <a:xfrm>
            <a:off x="624679" y="7841296"/>
            <a:ext cx="5760037" cy="265932"/>
          </a:xfrm>
          <a:prstGeom prst="rect">
            <a:avLst/>
          </a:prstGeom>
          <a:solidFill>
            <a:srgbClr val="000000">
              <a:alpha val="4000"/>
            </a:srgbClr>
          </a:solidFill>
          <a:ln/>
        </p:spPr>
        <p:txBody>
          <a:bodyPr/>
          <a:lstStyle/>
          <a:p>
            <a:pPr algn="just"/>
            <a:endParaRPr lang="en-IN" sz="2000" dirty="0"/>
          </a:p>
        </p:txBody>
      </p:sp>
      <p:sp>
        <p:nvSpPr>
          <p:cNvPr id="45" name="Text 43"/>
          <p:cNvSpPr/>
          <p:nvPr/>
        </p:nvSpPr>
        <p:spPr>
          <a:xfrm>
            <a:off x="294095" y="7921288"/>
            <a:ext cx="7670205" cy="314902"/>
          </a:xfrm>
          <a:prstGeom prst="rect">
            <a:avLst/>
          </a:prstGeom>
          <a:noFill/>
          <a:ln/>
        </p:spPr>
        <p:txBody>
          <a:bodyPr wrap="none" lIns="0" tIns="0" rIns="0" bIns="0" rtlCol="0" anchor="t"/>
          <a:lstStyle/>
          <a:p>
            <a:pPr algn="just">
              <a:lnSpc>
                <a:spcPts val="1250"/>
              </a:lnSpc>
            </a:pPr>
            <a:r>
              <a:rPr lang="en-US" sz="2800" b="1" dirty="0"/>
              <a:t>*</a:t>
            </a:r>
            <a:r>
              <a:rPr lang="en-US" b="1" dirty="0"/>
              <a:t> This is an approximate estimation as per type of Boiler, capacity, fuel &amp; fuel consumption the values may vary.</a:t>
            </a:r>
          </a:p>
        </p:txBody>
      </p:sp>
      <p:graphicFrame>
        <p:nvGraphicFramePr>
          <p:cNvPr id="53" name="Table 52">
            <a:extLst>
              <a:ext uri="{FF2B5EF4-FFF2-40B4-BE49-F238E27FC236}">
                <a16:creationId xmlns:a16="http://schemas.microsoft.com/office/drawing/2014/main" id="{18C3F24C-9A89-02DE-996C-6FEDA6B1E067}"/>
              </a:ext>
            </a:extLst>
          </p:cNvPr>
          <p:cNvGraphicFramePr>
            <a:graphicFrameLocks noGrp="1"/>
          </p:cNvGraphicFramePr>
          <p:nvPr>
            <p:extLst>
              <p:ext uri="{D42A27DB-BD31-4B8C-83A1-F6EECF244321}">
                <p14:modId xmlns:p14="http://schemas.microsoft.com/office/powerpoint/2010/main" val="3139349114"/>
              </p:ext>
            </p:extLst>
          </p:nvPr>
        </p:nvGraphicFramePr>
        <p:xfrm>
          <a:off x="7256544" y="5110734"/>
          <a:ext cx="6666100" cy="2627376"/>
        </p:xfrm>
        <a:graphic>
          <a:graphicData uri="http://schemas.openxmlformats.org/drawingml/2006/table">
            <a:tbl>
              <a:tblPr firstRow="1" bandRow="1">
                <a:tableStyleId>{5C22544A-7EE6-4342-B048-85BDC9FD1C3A}</a:tableStyleId>
              </a:tblPr>
              <a:tblGrid>
                <a:gridCol w="635375">
                  <a:extLst>
                    <a:ext uri="{9D8B030D-6E8A-4147-A177-3AD203B41FA5}">
                      <a16:colId xmlns:a16="http://schemas.microsoft.com/office/drawing/2014/main" val="3742232389"/>
                    </a:ext>
                  </a:extLst>
                </a:gridCol>
                <a:gridCol w="2282228">
                  <a:extLst>
                    <a:ext uri="{9D8B030D-6E8A-4147-A177-3AD203B41FA5}">
                      <a16:colId xmlns:a16="http://schemas.microsoft.com/office/drawing/2014/main" val="2857258066"/>
                    </a:ext>
                  </a:extLst>
                </a:gridCol>
                <a:gridCol w="3748497">
                  <a:extLst>
                    <a:ext uri="{9D8B030D-6E8A-4147-A177-3AD203B41FA5}">
                      <a16:colId xmlns:a16="http://schemas.microsoft.com/office/drawing/2014/main" val="851663183"/>
                    </a:ext>
                  </a:extLst>
                </a:gridCol>
              </a:tblGrid>
              <a:tr h="887695">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2000" dirty="0"/>
                        <a:t>Sr.</a:t>
                      </a:r>
                      <a:endParaRPr lang="en-IN" sz="2000" dirty="0"/>
                    </a:p>
                  </a:txBody>
                  <a:tcP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1800" b="1" dirty="0">
                          <a:ea typeface="Poppins Bold" pitchFamily="34" charset="-122"/>
                          <a:cs typeface="Poppins Bold" pitchFamily="34" charset="-120"/>
                        </a:rPr>
                        <a:t>Summary Table</a:t>
                      </a:r>
                    </a:p>
                    <a:p>
                      <a:pPr marL="0" marR="0" lvl="0" indent="0" algn="ctr" defTabSz="548640" rtl="0" eaLnBrk="1" fontAlgn="auto" latinLnBrk="0" hangingPunct="1">
                        <a:lnSpc>
                          <a:spcPct val="100000"/>
                        </a:lnSpc>
                        <a:spcBef>
                          <a:spcPts val="0"/>
                        </a:spcBef>
                        <a:spcAft>
                          <a:spcPts val="0"/>
                        </a:spcAft>
                        <a:buClrTx/>
                        <a:buSzTx/>
                        <a:buFontTx/>
                        <a:buNone/>
                        <a:tabLst/>
                        <a:defRPr/>
                      </a:pPr>
                      <a:r>
                        <a:rPr lang="en-US" sz="1800" b="1" dirty="0">
                          <a:ea typeface="Poppins Bold" pitchFamily="34" charset="-122"/>
                          <a:cs typeface="Poppins Bold" pitchFamily="34" charset="-120"/>
                        </a:rPr>
                        <a:t>Fuel type</a:t>
                      </a:r>
                      <a:endParaRPr lang="en-IN" sz="1800" dirty="0"/>
                    </a:p>
                    <a:p>
                      <a:pPr algn="ctr"/>
                      <a:endParaRPr lang="en-IN" sz="2000" dirty="0"/>
                    </a:p>
                  </a:txBody>
                  <a:tcPr/>
                </a:tc>
                <a:tc>
                  <a:txBody>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lang="en-US" sz="1800" b="1" dirty="0">
                          <a:ea typeface="Poppins Bold" pitchFamily="34" charset="-122"/>
                          <a:cs typeface="Poppins Bold" pitchFamily="34" charset="-120"/>
                        </a:rPr>
                        <a:t>Payback Periods</a:t>
                      </a:r>
                      <a:r>
                        <a:rPr lang="en-US" sz="2000" b="1" dirty="0">
                          <a:ea typeface="Poppins Bold" pitchFamily="34" charset="-122"/>
                          <a:cs typeface="Poppins Bold" pitchFamily="34" charset="-120"/>
                        </a:rPr>
                        <a:t>*</a:t>
                      </a:r>
                      <a:endParaRPr lang="en-US" sz="2000" dirty="0"/>
                    </a:p>
                    <a:p>
                      <a:pPr algn="ctr"/>
                      <a:endParaRPr lang="en-IN" sz="2000" dirty="0"/>
                    </a:p>
                  </a:txBody>
                  <a:tcPr/>
                </a:tc>
                <a:extLst>
                  <a:ext uri="{0D108BD9-81ED-4DB2-BD59-A6C34878D82A}">
                    <a16:rowId xmlns:a16="http://schemas.microsoft.com/office/drawing/2014/main" val="1877209347"/>
                  </a:ext>
                </a:extLst>
              </a:tr>
              <a:tr h="395168">
                <a:tc>
                  <a:txBody>
                    <a:bodyPr/>
                    <a:lstStyle/>
                    <a:p>
                      <a:pPr algn="ctr"/>
                      <a:r>
                        <a:rPr lang="en-US" dirty="0"/>
                        <a:t>1</a:t>
                      </a:r>
                      <a:endParaRPr lang="en-IN" dirty="0"/>
                    </a:p>
                  </a:txBody>
                  <a:tcPr/>
                </a:tc>
                <a:tc>
                  <a:txBody>
                    <a:bodyPr/>
                    <a:lstStyle/>
                    <a:p>
                      <a:pPr algn="ctr"/>
                      <a:r>
                        <a:rPr lang="en-US" dirty="0"/>
                        <a:t>Coal</a:t>
                      </a:r>
                      <a:endParaRPr lang="en-IN" dirty="0"/>
                    </a:p>
                  </a:txBody>
                  <a:tcPr/>
                </a:tc>
                <a:tc>
                  <a:txBody>
                    <a:bodyPr/>
                    <a:lstStyle/>
                    <a:p>
                      <a:pPr algn="ctr"/>
                      <a:r>
                        <a:rPr lang="en-US" dirty="0"/>
                        <a:t>320 Days</a:t>
                      </a:r>
                      <a:endParaRPr lang="en-IN" dirty="0"/>
                    </a:p>
                  </a:txBody>
                  <a:tcPr/>
                </a:tc>
                <a:extLst>
                  <a:ext uri="{0D108BD9-81ED-4DB2-BD59-A6C34878D82A}">
                    <a16:rowId xmlns:a16="http://schemas.microsoft.com/office/drawing/2014/main" val="783162593"/>
                  </a:ext>
                </a:extLst>
              </a:tr>
              <a:tr h="395168">
                <a:tc>
                  <a:txBody>
                    <a:bodyPr/>
                    <a:lstStyle/>
                    <a:p>
                      <a:pPr algn="ctr"/>
                      <a:r>
                        <a:rPr lang="en-US" dirty="0"/>
                        <a:t>2</a:t>
                      </a:r>
                      <a:endParaRPr lang="en-IN" dirty="0"/>
                    </a:p>
                  </a:txBody>
                  <a:tcPr/>
                </a:tc>
                <a:tc>
                  <a:txBody>
                    <a:bodyPr/>
                    <a:lstStyle/>
                    <a:p>
                      <a:pPr algn="ctr"/>
                      <a:r>
                        <a:rPr lang="en-US" dirty="0"/>
                        <a:t>Wood</a:t>
                      </a:r>
                      <a:endParaRPr lang="en-IN" dirty="0"/>
                    </a:p>
                  </a:txBody>
                  <a:tcPr/>
                </a:tc>
                <a:tc>
                  <a:txBody>
                    <a:bodyPr/>
                    <a:lstStyle/>
                    <a:p>
                      <a:pPr algn="ctr"/>
                      <a:r>
                        <a:rPr lang="en-US" dirty="0"/>
                        <a:t>328 Days</a:t>
                      </a:r>
                      <a:endParaRPr lang="en-IN" dirty="0"/>
                    </a:p>
                  </a:txBody>
                  <a:tcPr/>
                </a:tc>
                <a:extLst>
                  <a:ext uri="{0D108BD9-81ED-4DB2-BD59-A6C34878D82A}">
                    <a16:rowId xmlns:a16="http://schemas.microsoft.com/office/drawing/2014/main" val="444729686"/>
                  </a:ext>
                </a:extLst>
              </a:tr>
              <a:tr h="395168">
                <a:tc>
                  <a:txBody>
                    <a:bodyPr/>
                    <a:lstStyle/>
                    <a:p>
                      <a:pPr algn="ctr"/>
                      <a:r>
                        <a:rPr lang="en-US" dirty="0"/>
                        <a:t>3</a:t>
                      </a:r>
                      <a:endParaRPr lang="en-IN" dirty="0"/>
                    </a:p>
                  </a:txBody>
                  <a:tcPr/>
                </a:tc>
                <a:tc>
                  <a:txBody>
                    <a:bodyPr/>
                    <a:lstStyle/>
                    <a:p>
                      <a:pPr algn="ctr"/>
                      <a:r>
                        <a:rPr lang="en-US" dirty="0"/>
                        <a:t>Oil</a:t>
                      </a:r>
                      <a:endParaRPr lang="en-IN" dirty="0"/>
                    </a:p>
                  </a:txBody>
                  <a:tcPr/>
                </a:tc>
                <a:tc>
                  <a:txBody>
                    <a:bodyPr/>
                    <a:lstStyle/>
                    <a:p>
                      <a:pPr algn="ctr"/>
                      <a:r>
                        <a:rPr lang="en-US" dirty="0"/>
                        <a:t>331 Days</a:t>
                      </a:r>
                      <a:endParaRPr lang="en-IN" dirty="0"/>
                    </a:p>
                  </a:txBody>
                  <a:tcPr/>
                </a:tc>
                <a:extLst>
                  <a:ext uri="{0D108BD9-81ED-4DB2-BD59-A6C34878D82A}">
                    <a16:rowId xmlns:a16="http://schemas.microsoft.com/office/drawing/2014/main" val="3592963793"/>
                  </a:ext>
                </a:extLst>
              </a:tr>
              <a:tr h="395168">
                <a:tc>
                  <a:txBody>
                    <a:bodyPr/>
                    <a:lstStyle/>
                    <a:p>
                      <a:pPr algn="ctr"/>
                      <a:r>
                        <a:rPr lang="en-US" dirty="0"/>
                        <a:t>4</a:t>
                      </a:r>
                      <a:endParaRPr lang="en-IN" dirty="0"/>
                    </a:p>
                  </a:txBody>
                  <a:tcPr/>
                </a:tc>
                <a:tc>
                  <a:txBody>
                    <a:bodyPr/>
                    <a:lstStyle/>
                    <a:p>
                      <a:pPr algn="ctr"/>
                      <a:r>
                        <a:rPr lang="en-US" dirty="0"/>
                        <a:t>Gas</a:t>
                      </a:r>
                      <a:endParaRPr lang="en-IN" dirty="0"/>
                    </a:p>
                  </a:txBody>
                  <a:tcPr/>
                </a:tc>
                <a:tc>
                  <a:txBody>
                    <a:bodyPr/>
                    <a:lstStyle/>
                    <a:p>
                      <a:pPr algn="ctr"/>
                      <a:r>
                        <a:rPr lang="en-US" dirty="0"/>
                        <a:t>334 Days</a:t>
                      </a:r>
                      <a:endParaRPr lang="en-IN" dirty="0"/>
                    </a:p>
                  </a:txBody>
                  <a:tcPr/>
                </a:tc>
                <a:extLst>
                  <a:ext uri="{0D108BD9-81ED-4DB2-BD59-A6C34878D82A}">
                    <a16:rowId xmlns:a16="http://schemas.microsoft.com/office/drawing/2014/main" val="18113542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15"/>
          <p:cNvSpPr/>
          <p:nvPr/>
        </p:nvSpPr>
        <p:spPr>
          <a:xfrm>
            <a:off x="1348147" y="340741"/>
            <a:ext cx="1944172" cy="155019"/>
          </a:xfrm>
          <a:prstGeom prst="rect">
            <a:avLst/>
          </a:prstGeom>
          <a:noFill/>
          <a:ln/>
        </p:spPr>
        <p:txBody>
          <a:bodyPr wrap="none" lIns="0" tIns="0" rIns="0" bIns="0" rtlCol="0" anchor="t"/>
          <a:lstStyle/>
          <a:p>
            <a:pPr marL="0" indent="0" algn="just">
              <a:lnSpc>
                <a:spcPts val="1200"/>
              </a:lnSpc>
              <a:buNone/>
            </a:pPr>
            <a:r>
              <a:rPr lang="en-US" sz="2000" b="1" dirty="0">
                <a:ea typeface="Poppins Bold" pitchFamily="34" charset="-122"/>
                <a:cs typeface="Poppins Bold" pitchFamily="34" charset="-120"/>
              </a:rPr>
              <a:t> Example 3 – Wood-Fired Boiler</a:t>
            </a:r>
            <a:endParaRPr lang="en-US" sz="2000" dirty="0"/>
          </a:p>
        </p:txBody>
      </p:sp>
      <p:sp>
        <p:nvSpPr>
          <p:cNvPr id="18" name="Text 16"/>
          <p:cNvSpPr/>
          <p:nvPr/>
        </p:nvSpPr>
        <p:spPr>
          <a:xfrm>
            <a:off x="1422695" y="698672"/>
            <a:ext cx="5734012" cy="226209"/>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Fuel Price: ₹8/kg</a:t>
            </a:r>
            <a:endParaRPr lang="en-US" dirty="0"/>
          </a:p>
        </p:txBody>
      </p:sp>
      <p:sp>
        <p:nvSpPr>
          <p:cNvPr id="19" name="Text 17"/>
          <p:cNvSpPr/>
          <p:nvPr/>
        </p:nvSpPr>
        <p:spPr>
          <a:xfrm>
            <a:off x="1400675" y="992710"/>
            <a:ext cx="5734012" cy="226209"/>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Fuel Saved: 150 kg/hr</a:t>
            </a:r>
            <a:endParaRPr lang="en-US" dirty="0"/>
          </a:p>
        </p:txBody>
      </p:sp>
      <p:sp>
        <p:nvSpPr>
          <p:cNvPr id="20" name="Text 18"/>
          <p:cNvSpPr/>
          <p:nvPr/>
        </p:nvSpPr>
        <p:spPr>
          <a:xfrm>
            <a:off x="1400675" y="1252059"/>
            <a:ext cx="5734012" cy="226209"/>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Daily Operation: 10 hrs/day</a:t>
            </a:r>
            <a:endParaRPr lang="en-US" dirty="0"/>
          </a:p>
        </p:txBody>
      </p:sp>
      <p:sp>
        <p:nvSpPr>
          <p:cNvPr id="21" name="Text 19"/>
          <p:cNvSpPr/>
          <p:nvPr/>
        </p:nvSpPr>
        <p:spPr>
          <a:xfrm>
            <a:off x="1422695" y="1522651"/>
            <a:ext cx="5734012" cy="226209"/>
          </a:xfrm>
          <a:prstGeom prst="rect">
            <a:avLst/>
          </a:prstGeom>
          <a:noFill/>
          <a:ln/>
        </p:spPr>
        <p:txBody>
          <a:bodyPr wrap="none" lIns="0" tIns="0" rIns="0" bIns="0" rtlCol="0" anchor="t"/>
          <a:lstStyle/>
          <a:p>
            <a:pPr algn="just">
              <a:lnSpc>
                <a:spcPts val="1250"/>
              </a:lnSpc>
              <a:buSzPct val="100000"/>
            </a:pPr>
            <a:r>
              <a:rPr lang="en-US" b="1" dirty="0">
                <a:ea typeface="Open Sans" pitchFamily="34" charset="-122"/>
                <a:cs typeface="Open Sans" pitchFamily="34" charset="-120"/>
              </a:rPr>
              <a:t>* Daily Savings: 150 × ₹8 = ₹1,200/hr → ₹12,000/day × 345 = 41,40,000/-</a:t>
            </a:r>
            <a:endParaRPr lang="en-US" b="1" dirty="0"/>
          </a:p>
        </p:txBody>
      </p:sp>
      <p:sp>
        <p:nvSpPr>
          <p:cNvPr id="22" name="Text 20"/>
          <p:cNvSpPr/>
          <p:nvPr/>
        </p:nvSpPr>
        <p:spPr>
          <a:xfrm>
            <a:off x="1400675" y="1856572"/>
            <a:ext cx="5734012" cy="226209"/>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System Cost: As per requirement of the plant</a:t>
            </a:r>
            <a:endParaRPr lang="en-US" dirty="0"/>
          </a:p>
        </p:txBody>
      </p:sp>
      <p:sp>
        <p:nvSpPr>
          <p:cNvPr id="23" name="Text 21"/>
          <p:cNvSpPr/>
          <p:nvPr/>
        </p:nvSpPr>
        <p:spPr>
          <a:xfrm>
            <a:off x="1400675" y="2050030"/>
            <a:ext cx="5734012" cy="226209"/>
          </a:xfrm>
          <a:prstGeom prst="rect">
            <a:avLst/>
          </a:prstGeom>
          <a:noFill/>
          <a:ln/>
        </p:spPr>
        <p:txBody>
          <a:bodyPr wrap="none" lIns="0" tIns="0" rIns="0" bIns="0" rtlCol="0" anchor="t"/>
          <a:lstStyle/>
          <a:p>
            <a:pPr marL="342900" indent="-342900" algn="just">
              <a:lnSpc>
                <a:spcPts val="1250"/>
              </a:lnSpc>
              <a:buSzPct val="100000"/>
              <a:buChar char="•"/>
            </a:pPr>
            <a:endParaRPr lang="en-US" dirty="0">
              <a:ea typeface="Open Sans" pitchFamily="34" charset="-122"/>
              <a:cs typeface="Open Sans" pitchFamily="34" charset="-120"/>
            </a:endParaRPr>
          </a:p>
          <a:p>
            <a:pPr marL="342900" indent="-342900" algn="just">
              <a:lnSpc>
                <a:spcPts val="1250"/>
              </a:lnSpc>
              <a:buSzPct val="100000"/>
              <a:buChar char="•"/>
            </a:pPr>
            <a:r>
              <a:rPr lang="en-US" dirty="0">
                <a:ea typeface="Open Sans" pitchFamily="34" charset="-122"/>
                <a:cs typeface="Open Sans" pitchFamily="34" charset="-120"/>
              </a:rPr>
              <a:t>Payback Period: As per requirement of the plant</a:t>
            </a:r>
            <a:endParaRPr lang="en-US" dirty="0"/>
          </a:p>
        </p:txBody>
      </p:sp>
      <p:sp>
        <p:nvSpPr>
          <p:cNvPr id="24" name="Text 22"/>
          <p:cNvSpPr/>
          <p:nvPr/>
        </p:nvSpPr>
        <p:spPr>
          <a:xfrm>
            <a:off x="1345321" y="2513811"/>
            <a:ext cx="819131" cy="45719"/>
          </a:xfrm>
          <a:prstGeom prst="rect">
            <a:avLst/>
          </a:prstGeom>
          <a:noFill/>
          <a:ln/>
        </p:spPr>
        <p:txBody>
          <a:bodyPr wrap="none" lIns="0" tIns="0" rIns="0" bIns="0" rtlCol="0" anchor="t"/>
          <a:lstStyle/>
          <a:p>
            <a:pPr marL="0" indent="0" algn="just">
              <a:lnSpc>
                <a:spcPts val="1200"/>
              </a:lnSpc>
              <a:buNone/>
            </a:pPr>
            <a:r>
              <a:rPr lang="en-US" sz="2000" b="1" dirty="0">
                <a:ea typeface="Poppins Bold" pitchFamily="34" charset="-122"/>
                <a:cs typeface="Poppins Bold" pitchFamily="34" charset="-120"/>
              </a:rPr>
              <a:t>  Example 4 – Gas-Fired Boiler</a:t>
            </a:r>
            <a:endParaRPr lang="en-US" sz="2000" dirty="0"/>
          </a:p>
        </p:txBody>
      </p:sp>
      <p:sp>
        <p:nvSpPr>
          <p:cNvPr id="25" name="Text 23"/>
          <p:cNvSpPr/>
          <p:nvPr/>
        </p:nvSpPr>
        <p:spPr>
          <a:xfrm>
            <a:off x="1413053" y="2899657"/>
            <a:ext cx="6199175" cy="45719"/>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Fuel Price: ₹55/m³</a:t>
            </a:r>
            <a:endParaRPr lang="en-US" dirty="0"/>
          </a:p>
        </p:txBody>
      </p:sp>
      <p:sp>
        <p:nvSpPr>
          <p:cNvPr id="26" name="Text 24"/>
          <p:cNvSpPr/>
          <p:nvPr/>
        </p:nvSpPr>
        <p:spPr>
          <a:xfrm>
            <a:off x="1451474" y="3222404"/>
            <a:ext cx="6199175" cy="45719"/>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Fuel Saved: 20 m³/hr</a:t>
            </a:r>
            <a:endParaRPr lang="en-US" dirty="0"/>
          </a:p>
        </p:txBody>
      </p:sp>
      <p:sp>
        <p:nvSpPr>
          <p:cNvPr id="27" name="Text 25"/>
          <p:cNvSpPr/>
          <p:nvPr/>
        </p:nvSpPr>
        <p:spPr>
          <a:xfrm>
            <a:off x="1422695" y="3556802"/>
            <a:ext cx="6199175" cy="45719"/>
          </a:xfrm>
          <a:prstGeom prst="rect">
            <a:avLst/>
          </a:prstGeom>
          <a:noFill/>
          <a:ln/>
        </p:spPr>
        <p:txBody>
          <a:bodyPr wrap="none" lIns="0" tIns="0" rIns="0" bIns="0" rtlCol="0" anchor="t"/>
          <a:lstStyle/>
          <a:p>
            <a:pPr marL="342900" indent="-342900" algn="just">
              <a:lnSpc>
                <a:spcPts val="1250"/>
              </a:lnSpc>
              <a:buSzPct val="100000"/>
              <a:buChar char="•"/>
            </a:pPr>
            <a:r>
              <a:rPr lang="en-US" dirty="0">
                <a:ea typeface="Open Sans" pitchFamily="34" charset="-122"/>
                <a:cs typeface="Open Sans" pitchFamily="34" charset="-120"/>
              </a:rPr>
              <a:t>Daily Operation: 10 hrs/day</a:t>
            </a:r>
            <a:endParaRPr lang="en-US" dirty="0"/>
          </a:p>
        </p:txBody>
      </p:sp>
      <p:sp>
        <p:nvSpPr>
          <p:cNvPr id="28" name="Text 26"/>
          <p:cNvSpPr/>
          <p:nvPr/>
        </p:nvSpPr>
        <p:spPr>
          <a:xfrm>
            <a:off x="1422695" y="3869394"/>
            <a:ext cx="6199175" cy="152635"/>
          </a:xfrm>
          <a:prstGeom prst="rect">
            <a:avLst/>
          </a:prstGeom>
          <a:noFill/>
          <a:ln/>
        </p:spPr>
        <p:txBody>
          <a:bodyPr wrap="none" lIns="0" tIns="0" rIns="0" bIns="0" rtlCol="0" anchor="t"/>
          <a:lstStyle/>
          <a:p>
            <a:pPr algn="just">
              <a:lnSpc>
                <a:spcPts val="1250"/>
              </a:lnSpc>
              <a:buSzPct val="100000"/>
            </a:pPr>
            <a:r>
              <a:rPr lang="en-US" b="1" dirty="0">
                <a:ea typeface="Open Sans" pitchFamily="34" charset="-122"/>
                <a:cs typeface="Open Sans" pitchFamily="34" charset="-120"/>
              </a:rPr>
              <a:t>* Daily Savings: 20 × ₹55 = ₹1,100/hr → ₹11,000/day × 345 = 37,95,000/-</a:t>
            </a:r>
            <a:endParaRPr lang="en-US" b="1" dirty="0"/>
          </a:p>
        </p:txBody>
      </p:sp>
      <p:sp>
        <p:nvSpPr>
          <p:cNvPr id="30" name="Text 28"/>
          <p:cNvSpPr/>
          <p:nvPr/>
        </p:nvSpPr>
        <p:spPr>
          <a:xfrm>
            <a:off x="1422695" y="4511818"/>
            <a:ext cx="6199175" cy="45719"/>
          </a:xfrm>
          <a:prstGeom prst="rect">
            <a:avLst/>
          </a:prstGeom>
          <a:noFill/>
          <a:ln/>
        </p:spPr>
        <p:txBody>
          <a:bodyPr wrap="none" lIns="0" tIns="0" rIns="0" bIns="0" rtlCol="0" anchor="t"/>
          <a:lstStyle/>
          <a:p>
            <a:pPr marL="342900" indent="-342900" algn="just">
              <a:lnSpc>
                <a:spcPts val="1250"/>
              </a:lnSpc>
              <a:buSzPct val="100000"/>
              <a:buChar char="•"/>
            </a:pPr>
            <a:endParaRPr lang="en-US" dirty="0"/>
          </a:p>
        </p:txBody>
      </p:sp>
      <p:sp>
        <p:nvSpPr>
          <p:cNvPr id="45" name="Text 6"/>
          <p:cNvSpPr/>
          <p:nvPr/>
        </p:nvSpPr>
        <p:spPr>
          <a:xfrm>
            <a:off x="3052035" y="4488556"/>
            <a:ext cx="13784580" cy="624586"/>
          </a:xfrm>
          <a:prstGeom prst="rect">
            <a:avLst/>
          </a:prstGeom>
          <a:noFill/>
          <a:ln/>
        </p:spPr>
        <p:txBody>
          <a:bodyPr wrap="none" lIns="0" tIns="0" rIns="0" bIns="0" rtlCol="0" anchor="t"/>
          <a:lstStyle/>
          <a:p>
            <a:pPr marL="0" indent="0" algn="just">
              <a:lnSpc>
                <a:spcPts val="1300"/>
              </a:lnSpc>
              <a:buNone/>
            </a:pPr>
            <a:r>
              <a:rPr lang="en-US" sz="2800" b="1" dirty="0">
                <a:highlight>
                  <a:srgbClr val="FFFF00"/>
                </a:highlight>
                <a:ea typeface="Poppins Bold"/>
                <a:cs typeface="Open Sans" pitchFamily="34" charset="-120"/>
              </a:rPr>
              <a:t>Summary</a:t>
            </a:r>
            <a:r>
              <a:rPr lang="en-US" sz="2400" b="1" dirty="0">
                <a:highlight>
                  <a:srgbClr val="FFFF00"/>
                </a:highlight>
                <a:ea typeface="Poppins Bold"/>
                <a:cs typeface="Open Sans" pitchFamily="34" charset="-120"/>
              </a:rPr>
              <a:t> of Benefits – HHO Generator</a:t>
            </a:r>
            <a:endParaRPr lang="en-US" sz="2400" dirty="0">
              <a:highlight>
                <a:srgbClr val="FFFF00"/>
              </a:highlight>
              <a:ea typeface="Poppins Bold"/>
            </a:endParaRPr>
          </a:p>
        </p:txBody>
      </p:sp>
      <p:sp>
        <p:nvSpPr>
          <p:cNvPr id="46" name="Text 7"/>
          <p:cNvSpPr/>
          <p:nvPr/>
        </p:nvSpPr>
        <p:spPr>
          <a:xfrm>
            <a:off x="794190" y="5089650"/>
            <a:ext cx="13784580" cy="169069"/>
          </a:xfrm>
          <a:prstGeom prst="rect">
            <a:avLst/>
          </a:prstGeom>
          <a:noFill/>
          <a:ln/>
        </p:spPr>
        <p:txBody>
          <a:bodyPr wrap="none" lIns="0" tIns="0" rIns="0" bIns="0" rtlCol="0" anchor="t"/>
          <a:lstStyle/>
          <a:p>
            <a:pPr marL="0" indent="0" algn="just">
              <a:lnSpc>
                <a:spcPts val="1300"/>
              </a:lnSpc>
              <a:buNone/>
            </a:pPr>
            <a:r>
              <a:rPr lang="en-US" b="1" dirty="0">
                <a:ea typeface="Open Sans" pitchFamily="34" charset="-122"/>
                <a:cs typeface="Open Sans" pitchFamily="34" charset="-120"/>
              </a:rPr>
              <a:t>· Fuel Savings:</a:t>
            </a:r>
            <a:r>
              <a:rPr lang="en-US" dirty="0">
                <a:ea typeface="Open Sans" pitchFamily="34" charset="-122"/>
                <a:cs typeface="Open Sans" pitchFamily="34" charset="-120"/>
              </a:rPr>
              <a:t> Reduces fuel consumption by </a:t>
            </a:r>
            <a:r>
              <a:rPr lang="en-US" b="1" dirty="0">
                <a:ea typeface="Open Sans" pitchFamily="34" charset="-122"/>
                <a:cs typeface="Open Sans" pitchFamily="34" charset="-120"/>
              </a:rPr>
              <a:t>11–19 %</a:t>
            </a:r>
            <a:r>
              <a:rPr lang="en-US" dirty="0">
                <a:ea typeface="Open Sans" pitchFamily="34" charset="-122"/>
                <a:cs typeface="Open Sans" pitchFamily="34" charset="-120"/>
              </a:rPr>
              <a:t> across oil, coal, wood, and gas systems.</a:t>
            </a:r>
            <a:endParaRPr lang="en-US" dirty="0"/>
          </a:p>
        </p:txBody>
      </p:sp>
      <p:sp>
        <p:nvSpPr>
          <p:cNvPr id="47" name="Text 8"/>
          <p:cNvSpPr/>
          <p:nvPr/>
        </p:nvSpPr>
        <p:spPr>
          <a:xfrm>
            <a:off x="824963" y="5452222"/>
            <a:ext cx="13784580" cy="169069"/>
          </a:xfrm>
          <a:prstGeom prst="rect">
            <a:avLst/>
          </a:prstGeom>
          <a:noFill/>
          <a:ln/>
        </p:spPr>
        <p:txBody>
          <a:bodyPr wrap="none" lIns="0" tIns="0" rIns="0" bIns="0" rtlCol="0" anchor="t"/>
          <a:lstStyle/>
          <a:p>
            <a:pPr marL="0" indent="0" algn="just">
              <a:lnSpc>
                <a:spcPts val="1300"/>
              </a:lnSpc>
              <a:buNone/>
            </a:pPr>
            <a:r>
              <a:rPr lang="en-US" b="1" dirty="0">
                <a:ea typeface="Open Sans" pitchFamily="34" charset="-122"/>
                <a:cs typeface="Open Sans" pitchFamily="34" charset="-120"/>
              </a:rPr>
              <a:t>· Lower Emissions:</a:t>
            </a:r>
            <a:r>
              <a:rPr lang="en-US" dirty="0">
                <a:ea typeface="Open Sans" pitchFamily="34" charset="-122"/>
                <a:cs typeface="Open Sans" pitchFamily="34" charset="-120"/>
              </a:rPr>
              <a:t> Cuts CO₂, CO, NOx, and particulate matter for cleaner operation.</a:t>
            </a:r>
            <a:endParaRPr lang="en-US" dirty="0"/>
          </a:p>
        </p:txBody>
      </p:sp>
      <p:sp>
        <p:nvSpPr>
          <p:cNvPr id="48" name="Text 9"/>
          <p:cNvSpPr/>
          <p:nvPr/>
        </p:nvSpPr>
        <p:spPr>
          <a:xfrm>
            <a:off x="824963" y="5790134"/>
            <a:ext cx="13784580" cy="169069"/>
          </a:xfrm>
          <a:prstGeom prst="rect">
            <a:avLst/>
          </a:prstGeom>
          <a:noFill/>
          <a:ln/>
        </p:spPr>
        <p:txBody>
          <a:bodyPr wrap="none" lIns="0" tIns="0" rIns="0" bIns="0" rtlCol="0" anchor="t"/>
          <a:lstStyle/>
          <a:p>
            <a:pPr marL="0" indent="0" algn="just">
              <a:lnSpc>
                <a:spcPts val="1300"/>
              </a:lnSpc>
              <a:buNone/>
            </a:pPr>
            <a:r>
              <a:rPr lang="en-US" b="1" dirty="0">
                <a:ea typeface="Open Sans" pitchFamily="34" charset="-122"/>
                <a:cs typeface="Open Sans" pitchFamily="34" charset="-120"/>
              </a:rPr>
              <a:t>· Improved Combustion Efficiency:</a:t>
            </a:r>
            <a:r>
              <a:rPr lang="en-US" dirty="0">
                <a:ea typeface="Open Sans" pitchFamily="34" charset="-122"/>
                <a:cs typeface="Open Sans" pitchFamily="34" charset="-120"/>
              </a:rPr>
              <a:t> Hotter, cleaner flame with reduced soot and carbon deposits.</a:t>
            </a:r>
            <a:endParaRPr lang="en-US" dirty="0"/>
          </a:p>
        </p:txBody>
      </p:sp>
      <p:sp>
        <p:nvSpPr>
          <p:cNvPr id="49" name="Text 10"/>
          <p:cNvSpPr/>
          <p:nvPr/>
        </p:nvSpPr>
        <p:spPr>
          <a:xfrm>
            <a:off x="813631" y="6127653"/>
            <a:ext cx="13784580" cy="169069"/>
          </a:xfrm>
          <a:prstGeom prst="rect">
            <a:avLst/>
          </a:prstGeom>
          <a:noFill/>
          <a:ln/>
        </p:spPr>
        <p:txBody>
          <a:bodyPr wrap="none" lIns="0" tIns="0" rIns="0" bIns="0" rtlCol="0" anchor="t"/>
          <a:lstStyle/>
          <a:p>
            <a:pPr marL="0" indent="0" algn="just">
              <a:lnSpc>
                <a:spcPts val="1300"/>
              </a:lnSpc>
              <a:buNone/>
            </a:pPr>
            <a:r>
              <a:rPr lang="en-US" b="1" dirty="0">
                <a:ea typeface="Open Sans" pitchFamily="34" charset="-122"/>
                <a:cs typeface="Open Sans" pitchFamily="34" charset="-120"/>
              </a:rPr>
              <a:t>· Fast ROI:</a:t>
            </a:r>
            <a:r>
              <a:rPr lang="en-US" dirty="0">
                <a:ea typeface="Open Sans" pitchFamily="34" charset="-122"/>
                <a:cs typeface="Open Sans" pitchFamily="34" charset="-120"/>
              </a:rPr>
              <a:t> Payback period often within </a:t>
            </a:r>
            <a:r>
              <a:rPr lang="en-US" b="1" dirty="0">
                <a:ea typeface="Open Sans" pitchFamily="34" charset="-122"/>
                <a:cs typeface="Open Sans" pitchFamily="34" charset="-120"/>
              </a:rPr>
              <a:t>12–18 Months</a:t>
            </a:r>
            <a:r>
              <a:rPr lang="en-US" dirty="0">
                <a:ea typeface="Open Sans" pitchFamily="34" charset="-122"/>
                <a:cs typeface="Open Sans" pitchFamily="34" charset="-120"/>
              </a:rPr>
              <a:t> due to significant fuel savings.</a:t>
            </a:r>
            <a:endParaRPr lang="en-US" dirty="0"/>
          </a:p>
        </p:txBody>
      </p:sp>
      <p:sp>
        <p:nvSpPr>
          <p:cNvPr id="50" name="Text 11"/>
          <p:cNvSpPr/>
          <p:nvPr/>
        </p:nvSpPr>
        <p:spPr>
          <a:xfrm>
            <a:off x="845820" y="6492862"/>
            <a:ext cx="13784580" cy="169069"/>
          </a:xfrm>
          <a:prstGeom prst="rect">
            <a:avLst/>
          </a:prstGeom>
          <a:noFill/>
          <a:ln/>
        </p:spPr>
        <p:txBody>
          <a:bodyPr wrap="none" lIns="0" tIns="0" rIns="0" bIns="0" rtlCol="0" anchor="t"/>
          <a:lstStyle/>
          <a:p>
            <a:pPr marL="0" indent="0" algn="just">
              <a:lnSpc>
                <a:spcPts val="1300"/>
              </a:lnSpc>
              <a:buNone/>
            </a:pPr>
            <a:r>
              <a:rPr lang="en-US" b="1" dirty="0">
                <a:ea typeface="Open Sans" pitchFamily="34" charset="-122"/>
                <a:cs typeface="Open Sans" pitchFamily="34" charset="-120"/>
              </a:rPr>
              <a:t>· Extended Equipment Life:</a:t>
            </a:r>
            <a:r>
              <a:rPr lang="en-US" dirty="0">
                <a:ea typeface="Open Sans" pitchFamily="34" charset="-122"/>
                <a:cs typeface="Open Sans" pitchFamily="34" charset="-120"/>
              </a:rPr>
              <a:t> Less carbon buildup reduces wear on burners, injectors, and heat exchangers.</a:t>
            </a:r>
            <a:endParaRPr lang="en-US" dirty="0"/>
          </a:p>
        </p:txBody>
      </p:sp>
      <p:sp>
        <p:nvSpPr>
          <p:cNvPr id="51" name="Text 12"/>
          <p:cNvSpPr/>
          <p:nvPr/>
        </p:nvSpPr>
        <p:spPr>
          <a:xfrm>
            <a:off x="832583" y="6850355"/>
            <a:ext cx="13784580" cy="169069"/>
          </a:xfrm>
          <a:prstGeom prst="rect">
            <a:avLst/>
          </a:prstGeom>
          <a:noFill/>
          <a:ln/>
        </p:spPr>
        <p:txBody>
          <a:bodyPr wrap="none" lIns="0" tIns="0" rIns="0" bIns="0" rtlCol="0" anchor="t"/>
          <a:lstStyle/>
          <a:p>
            <a:pPr marL="0" indent="0" algn="just">
              <a:lnSpc>
                <a:spcPts val="1300"/>
              </a:lnSpc>
              <a:buNone/>
            </a:pPr>
            <a:r>
              <a:rPr lang="en-US" b="1" dirty="0">
                <a:ea typeface="Open Sans" pitchFamily="34" charset="-122"/>
                <a:cs typeface="Open Sans" pitchFamily="34" charset="-120"/>
              </a:rPr>
              <a:t>· Low Operating Cost:</a:t>
            </a:r>
            <a:r>
              <a:rPr lang="en-US" dirty="0">
                <a:ea typeface="Open Sans" pitchFamily="34" charset="-122"/>
                <a:cs typeface="Open Sans" pitchFamily="34" charset="-120"/>
              </a:rPr>
              <a:t> Minimal electricity and maintenance requirements.</a:t>
            </a:r>
            <a:endParaRPr lang="en-US" dirty="0"/>
          </a:p>
        </p:txBody>
      </p:sp>
      <p:sp>
        <p:nvSpPr>
          <p:cNvPr id="52" name="Text 13"/>
          <p:cNvSpPr/>
          <p:nvPr/>
        </p:nvSpPr>
        <p:spPr>
          <a:xfrm>
            <a:off x="794190" y="7201385"/>
            <a:ext cx="13784580" cy="169069"/>
          </a:xfrm>
          <a:prstGeom prst="rect">
            <a:avLst/>
          </a:prstGeom>
          <a:noFill/>
          <a:ln/>
        </p:spPr>
        <p:txBody>
          <a:bodyPr wrap="none" lIns="0" tIns="0" rIns="0" bIns="0" rtlCol="0" anchor="t"/>
          <a:lstStyle/>
          <a:p>
            <a:pPr marL="0" indent="0" algn="just">
              <a:lnSpc>
                <a:spcPts val="1300"/>
              </a:lnSpc>
              <a:buNone/>
            </a:pPr>
            <a:r>
              <a:rPr lang="en-US" b="1" dirty="0">
                <a:ea typeface="Open Sans" pitchFamily="34" charset="-122"/>
                <a:cs typeface="Open Sans" pitchFamily="34" charset="-120"/>
              </a:rPr>
              <a:t>· Versatile Applications:</a:t>
            </a:r>
            <a:r>
              <a:rPr lang="en-US" dirty="0">
                <a:ea typeface="Open Sans" pitchFamily="34" charset="-122"/>
                <a:cs typeface="Open Sans" pitchFamily="34" charset="-120"/>
              </a:rPr>
              <a:t> Suitable for boilers, generators, furnaces, and industrial heating systems.</a:t>
            </a:r>
            <a:endParaRPr lang="en-US" dirty="0"/>
          </a:p>
        </p:txBody>
      </p:sp>
      <p:sp>
        <p:nvSpPr>
          <p:cNvPr id="53" name="Text 14"/>
          <p:cNvSpPr/>
          <p:nvPr/>
        </p:nvSpPr>
        <p:spPr>
          <a:xfrm>
            <a:off x="813631" y="7541819"/>
            <a:ext cx="13784580" cy="169069"/>
          </a:xfrm>
          <a:prstGeom prst="rect">
            <a:avLst/>
          </a:prstGeom>
          <a:noFill/>
          <a:ln/>
        </p:spPr>
        <p:txBody>
          <a:bodyPr wrap="none" lIns="0" tIns="0" rIns="0" bIns="0" rtlCol="0" anchor="t"/>
          <a:lstStyle/>
          <a:p>
            <a:pPr marL="0" indent="0" algn="just">
              <a:lnSpc>
                <a:spcPts val="1300"/>
              </a:lnSpc>
              <a:buNone/>
            </a:pPr>
            <a:r>
              <a:rPr lang="en-US" b="1" dirty="0">
                <a:ea typeface="Open Sans" pitchFamily="34" charset="-122"/>
                <a:cs typeface="Open Sans" pitchFamily="34" charset="-120"/>
              </a:rPr>
              <a:t>· Environment-Friendly:</a:t>
            </a:r>
            <a:r>
              <a:rPr lang="en-US" dirty="0">
                <a:ea typeface="Open Sans" pitchFamily="34" charset="-122"/>
                <a:cs typeface="Open Sans" pitchFamily="34" charset="-120"/>
              </a:rPr>
              <a:t> Uses water to produce clean-burning HHO gas, leaving only water vapor after combustion.</a:t>
            </a:r>
            <a:endParaRPr lang="en-US" dirty="0"/>
          </a:p>
        </p:txBody>
      </p:sp>
      <p:sp>
        <p:nvSpPr>
          <p:cNvPr id="54" name="Text 15"/>
          <p:cNvSpPr/>
          <p:nvPr/>
        </p:nvSpPr>
        <p:spPr>
          <a:xfrm>
            <a:off x="809137" y="7858160"/>
            <a:ext cx="13784580" cy="169069"/>
          </a:xfrm>
          <a:prstGeom prst="rect">
            <a:avLst/>
          </a:prstGeom>
          <a:noFill/>
          <a:ln/>
        </p:spPr>
        <p:txBody>
          <a:bodyPr wrap="none" lIns="0" tIns="0" rIns="0" bIns="0" rtlCol="0" anchor="t"/>
          <a:lstStyle/>
          <a:p>
            <a:pPr marL="0" indent="0" algn="just">
              <a:lnSpc>
                <a:spcPts val="1300"/>
              </a:lnSpc>
              <a:buNone/>
            </a:pPr>
            <a:r>
              <a:rPr lang="en-US" b="1" dirty="0">
                <a:ea typeface="Open Sans" pitchFamily="34" charset="-122"/>
                <a:cs typeface="Open Sans" pitchFamily="34" charset="-120"/>
              </a:rPr>
              <a:t>· Enhanced Performance Stability:</a:t>
            </a:r>
            <a:r>
              <a:rPr lang="en-US" dirty="0">
                <a:ea typeface="Open Sans" pitchFamily="34" charset="-122"/>
                <a:cs typeface="Open Sans" pitchFamily="34" charset="-120"/>
              </a:rPr>
              <a:t> More consistent burner output and reduced excess air requirement.</a:t>
            </a:r>
            <a:endParaRPr lang="en-US" dirty="0"/>
          </a:p>
        </p:txBody>
      </p:sp>
    </p:spTree>
    <p:extLst>
      <p:ext uri="{BB962C8B-B14F-4D97-AF65-F5344CB8AC3E}">
        <p14:creationId xmlns:p14="http://schemas.microsoft.com/office/powerpoint/2010/main" val="3970871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55B15DE9-C5CF-F110-AFAC-320E804FB61E}"/>
              </a:ext>
            </a:extLst>
          </p:cNvPr>
          <p:cNvSpPr/>
          <p:nvPr/>
        </p:nvSpPr>
        <p:spPr>
          <a:xfrm>
            <a:off x="1436310" y="42270"/>
            <a:ext cx="11826359" cy="539948"/>
          </a:xfrm>
          <a:prstGeom prst="rect">
            <a:avLst/>
          </a:prstGeom>
          <a:noFill/>
          <a:ln/>
        </p:spPr>
        <p:txBody>
          <a:bodyPr wrap="none" lIns="0" tIns="0" rIns="0" bIns="0" rtlCol="0" anchor="t"/>
          <a:lstStyle/>
          <a:p>
            <a:pPr marL="0" indent="0" algn="ctr">
              <a:lnSpc>
                <a:spcPts val="4250"/>
              </a:lnSpc>
              <a:buNone/>
            </a:pPr>
            <a:r>
              <a:rPr lang="en-US" sz="2400" b="1" dirty="0">
                <a:ea typeface="Montserrat Bold" pitchFamily="34" charset="-122"/>
                <a:cs typeface="Montserrat Bold" pitchFamily="34" charset="-120"/>
              </a:rPr>
              <a:t>Why</a:t>
            </a:r>
            <a:r>
              <a:rPr lang="en-US" sz="3600" b="1" dirty="0">
                <a:ea typeface="Montserrat Bold" pitchFamily="34" charset="-122"/>
                <a:cs typeface="Montserrat Bold" pitchFamily="34" charset="-120"/>
              </a:rPr>
              <a:t> </a:t>
            </a:r>
            <a:r>
              <a:rPr lang="en-US" sz="2400" b="1" dirty="0">
                <a:ea typeface="Montserrat Bold" pitchFamily="34" charset="-122"/>
                <a:cs typeface="Montserrat Bold" pitchFamily="34" charset="-120"/>
              </a:rPr>
              <a:t>Choose</a:t>
            </a:r>
            <a:r>
              <a:rPr lang="en-US" sz="3200" b="1" dirty="0">
                <a:ea typeface="Montserrat Bold" pitchFamily="34" charset="-122"/>
                <a:cs typeface="Montserrat Bold" pitchFamily="34" charset="-120"/>
              </a:rPr>
              <a:t> </a:t>
            </a:r>
            <a:r>
              <a:rPr lang="en-US" sz="2400" b="1" dirty="0">
                <a:ea typeface="Montserrat Bold" pitchFamily="34" charset="-122"/>
                <a:cs typeface="Montserrat Bold" pitchFamily="34" charset="-120"/>
              </a:rPr>
              <a:t>us for</a:t>
            </a:r>
            <a:r>
              <a:rPr lang="en-US" sz="2800" b="1" dirty="0">
                <a:ea typeface="Montserrat Bold" pitchFamily="34" charset="-122"/>
                <a:cs typeface="Montserrat Bold" pitchFamily="34" charset="-120"/>
              </a:rPr>
              <a:t> </a:t>
            </a:r>
            <a:r>
              <a:rPr lang="en-US" sz="2400" b="1" dirty="0">
                <a:ea typeface="Montserrat Bold" pitchFamily="34" charset="-122"/>
                <a:cs typeface="Montserrat Bold" pitchFamily="34" charset="-120"/>
              </a:rPr>
              <a:t>Your HHO Needs</a:t>
            </a:r>
            <a:r>
              <a:rPr lang="en-US" sz="2800" b="1" dirty="0">
                <a:ea typeface="Montserrat Bold" pitchFamily="34" charset="-122"/>
                <a:cs typeface="Montserrat Bold" pitchFamily="34" charset="-120"/>
              </a:rPr>
              <a:t>?</a:t>
            </a:r>
            <a:endParaRPr lang="en-US" sz="2800" b="1" dirty="0"/>
          </a:p>
        </p:txBody>
      </p:sp>
      <p:sp>
        <p:nvSpPr>
          <p:cNvPr id="3" name="Text 1">
            <a:extLst>
              <a:ext uri="{FF2B5EF4-FFF2-40B4-BE49-F238E27FC236}">
                <a16:creationId xmlns:a16="http://schemas.microsoft.com/office/drawing/2014/main" id="{F156B7E7-7531-19CB-793D-53259F140EF8}"/>
              </a:ext>
            </a:extLst>
          </p:cNvPr>
          <p:cNvSpPr/>
          <p:nvPr/>
        </p:nvSpPr>
        <p:spPr>
          <a:xfrm>
            <a:off x="1173004" y="757146"/>
            <a:ext cx="13030200" cy="570071"/>
          </a:xfrm>
          <a:prstGeom prst="rect">
            <a:avLst/>
          </a:prstGeom>
          <a:noFill/>
          <a:ln/>
        </p:spPr>
        <p:txBody>
          <a:bodyPr wrap="square" lIns="0" tIns="0" rIns="0" bIns="0" rtlCol="0" anchor="t"/>
          <a:lstStyle/>
          <a:p>
            <a:pPr marL="0" indent="0" algn="l">
              <a:lnSpc>
                <a:spcPct val="150000"/>
              </a:lnSpc>
              <a:buNone/>
            </a:pPr>
            <a:r>
              <a:rPr lang="en-US" b="1" dirty="0">
                <a:ea typeface="Source Sans 3" pitchFamily="34" charset="-122"/>
                <a:cs typeface="Source Sans 3" pitchFamily="34" charset="-120"/>
              </a:rPr>
              <a:t>In a market of evolving technologies, selecting the right partner for your energy efficiency journey is crucial. our Solutions stands apart through our unwavering commitment to proven performance, engineering excellence, and unparalleled customer support.</a:t>
            </a:r>
            <a:endParaRPr lang="en-US" b="1" dirty="0"/>
          </a:p>
        </p:txBody>
      </p:sp>
      <p:sp>
        <p:nvSpPr>
          <p:cNvPr id="4" name="Shape 2">
            <a:extLst>
              <a:ext uri="{FF2B5EF4-FFF2-40B4-BE49-F238E27FC236}">
                <a16:creationId xmlns:a16="http://schemas.microsoft.com/office/drawing/2014/main" id="{AE685F24-0BB7-B3A0-7D24-40B0EDDC74D4}"/>
              </a:ext>
            </a:extLst>
          </p:cNvPr>
          <p:cNvSpPr/>
          <p:nvPr/>
        </p:nvSpPr>
        <p:spPr>
          <a:xfrm>
            <a:off x="742951" y="2048933"/>
            <a:ext cx="4273867" cy="5215466"/>
          </a:xfrm>
          <a:prstGeom prst="roundRect">
            <a:avLst>
              <a:gd name="adj" fmla="val 2691"/>
            </a:avLst>
          </a:prstGeom>
          <a:ln/>
        </p:spPr>
        <p:style>
          <a:lnRef idx="1">
            <a:schemeClr val="accent4"/>
          </a:lnRef>
          <a:fillRef idx="2">
            <a:schemeClr val="accent4"/>
          </a:fillRef>
          <a:effectRef idx="1">
            <a:schemeClr val="accent4"/>
          </a:effectRef>
          <a:fontRef idx="minor">
            <a:schemeClr val="dk1"/>
          </a:fontRef>
        </p:style>
        <p:txBody>
          <a:bodyPr/>
          <a:lstStyle/>
          <a:p>
            <a:endParaRPr lang="en-IN" dirty="0"/>
          </a:p>
        </p:txBody>
      </p:sp>
      <p:sp>
        <p:nvSpPr>
          <p:cNvPr id="5" name="Shape 3">
            <a:extLst>
              <a:ext uri="{FF2B5EF4-FFF2-40B4-BE49-F238E27FC236}">
                <a16:creationId xmlns:a16="http://schemas.microsoft.com/office/drawing/2014/main" id="{C52088AD-0C44-115F-2FBA-9A68F0642D7E}"/>
              </a:ext>
            </a:extLst>
          </p:cNvPr>
          <p:cNvSpPr/>
          <p:nvPr/>
        </p:nvSpPr>
        <p:spPr>
          <a:xfrm>
            <a:off x="777240" y="2536269"/>
            <a:ext cx="91440" cy="4076938"/>
          </a:xfrm>
          <a:prstGeom prst="roundRect">
            <a:avLst>
              <a:gd name="adj" fmla="val 31176"/>
            </a:avLst>
          </a:prstGeom>
          <a:solidFill>
            <a:srgbClr val="2D2E34"/>
          </a:solidFill>
          <a:ln/>
        </p:spPr>
        <p:txBody>
          <a:bodyPr/>
          <a:lstStyle/>
          <a:p>
            <a:endParaRPr lang="en-IN"/>
          </a:p>
        </p:txBody>
      </p:sp>
      <p:sp>
        <p:nvSpPr>
          <p:cNvPr id="6" name="Text 4">
            <a:extLst>
              <a:ext uri="{FF2B5EF4-FFF2-40B4-BE49-F238E27FC236}">
                <a16:creationId xmlns:a16="http://schemas.microsoft.com/office/drawing/2014/main" id="{F63256B0-27C1-1F79-0F48-5EC96BCCCEB6}"/>
              </a:ext>
            </a:extLst>
          </p:cNvPr>
          <p:cNvSpPr/>
          <p:nvPr/>
        </p:nvSpPr>
        <p:spPr>
          <a:xfrm>
            <a:off x="1081564" y="2088760"/>
            <a:ext cx="3722370" cy="647938"/>
          </a:xfrm>
          <a:prstGeom prst="rect">
            <a:avLst/>
          </a:prstGeom>
          <a:noFill/>
          <a:ln/>
        </p:spPr>
        <p:txBody>
          <a:bodyPr wrap="square" lIns="0" tIns="0" rIns="0" bIns="0" rtlCol="0" anchor="t"/>
          <a:lstStyle/>
          <a:p>
            <a:pPr marL="0" indent="0" algn="l">
              <a:lnSpc>
                <a:spcPts val="2550"/>
              </a:lnSpc>
              <a:buNone/>
            </a:pPr>
            <a:r>
              <a:rPr lang="en-US" sz="2000" b="1" dirty="0">
                <a:ea typeface="Montserrat Bold" pitchFamily="34" charset="-122"/>
                <a:cs typeface="Montserrat Bold" pitchFamily="34" charset="-120"/>
              </a:rPr>
              <a:t>Proven Installations Across Diverse Industries</a:t>
            </a:r>
            <a:endParaRPr lang="en-US" sz="2000" b="1" dirty="0"/>
          </a:p>
        </p:txBody>
      </p:sp>
      <p:sp>
        <p:nvSpPr>
          <p:cNvPr id="7" name="Text 5">
            <a:extLst>
              <a:ext uri="{FF2B5EF4-FFF2-40B4-BE49-F238E27FC236}">
                <a16:creationId xmlns:a16="http://schemas.microsoft.com/office/drawing/2014/main" id="{AB3D2922-9E0A-E96D-BC10-C6CE9F3EB085}"/>
              </a:ext>
            </a:extLst>
          </p:cNvPr>
          <p:cNvSpPr/>
          <p:nvPr/>
        </p:nvSpPr>
        <p:spPr>
          <a:xfrm>
            <a:off x="1058703" y="2887460"/>
            <a:ext cx="3722370" cy="3169556"/>
          </a:xfrm>
          <a:prstGeom prst="rect">
            <a:avLst/>
          </a:prstGeom>
          <a:noFill/>
          <a:ln/>
        </p:spPr>
        <p:txBody>
          <a:bodyPr wrap="square" lIns="0" tIns="0" rIns="0" bIns="0" rtlCol="0" anchor="t"/>
          <a:lstStyle/>
          <a:p>
            <a:pPr marL="0" indent="0" algn="l">
              <a:lnSpc>
                <a:spcPct val="150000"/>
              </a:lnSpc>
              <a:buNone/>
            </a:pPr>
            <a:r>
              <a:rPr lang="en-US" sz="1600" b="1" dirty="0">
                <a:latin typeface="aakar" panose="020B0604020202020204" pitchFamily="2" charset="0"/>
                <a:ea typeface="Source Sans 3" pitchFamily="34" charset="-122"/>
                <a:cs typeface="aakar" panose="020B0604020202020204" pitchFamily="2" charset="0"/>
              </a:rPr>
              <a:t>We don't just promise results; we deliver them. Our HHO Generators have been successfully installed and are operating efficiently in a wide array of industrial sectors, including textiles, food processing, chemical manufacturing, power generation, and more. Our extensive track record speaks for itself, providing you with confidence in our proven solutions.</a:t>
            </a:r>
            <a:endParaRPr lang="en-US" sz="1600" b="1" dirty="0">
              <a:latin typeface="aakar" panose="020B0604020202020204" pitchFamily="2" charset="0"/>
              <a:cs typeface="aakar" panose="020B0604020202020204" pitchFamily="2" charset="0"/>
            </a:endParaRPr>
          </a:p>
        </p:txBody>
      </p:sp>
      <p:sp>
        <p:nvSpPr>
          <p:cNvPr id="8" name="Shape 6">
            <a:extLst>
              <a:ext uri="{FF2B5EF4-FFF2-40B4-BE49-F238E27FC236}">
                <a16:creationId xmlns:a16="http://schemas.microsoft.com/office/drawing/2014/main" id="{4559CE64-F222-F293-ED7D-0340D05D5A84}"/>
              </a:ext>
            </a:extLst>
          </p:cNvPr>
          <p:cNvSpPr/>
          <p:nvPr/>
        </p:nvSpPr>
        <p:spPr>
          <a:xfrm>
            <a:off x="5172551" y="2048933"/>
            <a:ext cx="4216718" cy="5215466"/>
          </a:xfrm>
          <a:prstGeom prst="roundRect">
            <a:avLst>
              <a:gd name="adj" fmla="val 2691"/>
            </a:avLst>
          </a:prstGeom>
          <a:ln/>
        </p:spPr>
        <p:style>
          <a:lnRef idx="1">
            <a:schemeClr val="accent4"/>
          </a:lnRef>
          <a:fillRef idx="2">
            <a:schemeClr val="accent4"/>
          </a:fillRef>
          <a:effectRef idx="1">
            <a:schemeClr val="accent4"/>
          </a:effectRef>
          <a:fontRef idx="minor">
            <a:schemeClr val="dk1"/>
          </a:fontRef>
        </p:style>
        <p:txBody>
          <a:bodyPr/>
          <a:lstStyle/>
          <a:p>
            <a:endParaRPr lang="en-IN"/>
          </a:p>
        </p:txBody>
      </p:sp>
      <p:sp>
        <p:nvSpPr>
          <p:cNvPr id="9" name="Shape 7">
            <a:extLst>
              <a:ext uri="{FF2B5EF4-FFF2-40B4-BE49-F238E27FC236}">
                <a16:creationId xmlns:a16="http://schemas.microsoft.com/office/drawing/2014/main" id="{1BBFDD6C-B00F-4EE7-3849-1CC56402D945}"/>
              </a:ext>
            </a:extLst>
          </p:cNvPr>
          <p:cNvSpPr/>
          <p:nvPr/>
        </p:nvSpPr>
        <p:spPr>
          <a:xfrm>
            <a:off x="5183981" y="2536269"/>
            <a:ext cx="91440" cy="4076938"/>
          </a:xfrm>
          <a:prstGeom prst="roundRect">
            <a:avLst>
              <a:gd name="adj" fmla="val 31176"/>
            </a:avLst>
          </a:prstGeom>
          <a:solidFill>
            <a:srgbClr val="2D2E34"/>
          </a:solidFill>
          <a:ln/>
        </p:spPr>
        <p:txBody>
          <a:bodyPr/>
          <a:lstStyle/>
          <a:p>
            <a:endParaRPr lang="en-IN"/>
          </a:p>
        </p:txBody>
      </p:sp>
      <p:sp>
        <p:nvSpPr>
          <p:cNvPr id="10" name="Text 8">
            <a:extLst>
              <a:ext uri="{FF2B5EF4-FFF2-40B4-BE49-F238E27FC236}">
                <a16:creationId xmlns:a16="http://schemas.microsoft.com/office/drawing/2014/main" id="{454D6897-DCA8-DCBC-D059-5FFD394702BF}"/>
              </a:ext>
            </a:extLst>
          </p:cNvPr>
          <p:cNvSpPr/>
          <p:nvPr/>
        </p:nvSpPr>
        <p:spPr>
          <a:xfrm>
            <a:off x="5488305" y="2088760"/>
            <a:ext cx="3722370" cy="971907"/>
          </a:xfrm>
          <a:prstGeom prst="rect">
            <a:avLst/>
          </a:prstGeom>
          <a:noFill/>
          <a:ln/>
        </p:spPr>
        <p:txBody>
          <a:bodyPr wrap="square" lIns="0" tIns="0" rIns="0" bIns="0" rtlCol="0" anchor="t"/>
          <a:lstStyle/>
          <a:p>
            <a:pPr marL="0" indent="0" algn="l">
              <a:lnSpc>
                <a:spcPts val="2550"/>
              </a:lnSpc>
              <a:buNone/>
            </a:pPr>
            <a:r>
              <a:rPr lang="en-US" sz="2000" b="1" dirty="0">
                <a:ea typeface="Montserrat Bold" pitchFamily="34" charset="-122"/>
                <a:cs typeface="Montserrat Bold" pitchFamily="34" charset="-120"/>
              </a:rPr>
              <a:t>Quality Engineering &amp; Rigorous Safety Compliance</a:t>
            </a:r>
            <a:endParaRPr lang="en-US" sz="2000" b="1" dirty="0"/>
          </a:p>
        </p:txBody>
      </p:sp>
      <p:sp>
        <p:nvSpPr>
          <p:cNvPr id="11" name="Text 9">
            <a:extLst>
              <a:ext uri="{FF2B5EF4-FFF2-40B4-BE49-F238E27FC236}">
                <a16:creationId xmlns:a16="http://schemas.microsoft.com/office/drawing/2014/main" id="{E4F06CDE-66D2-6C22-D22B-1BF97484E003}"/>
              </a:ext>
            </a:extLst>
          </p:cNvPr>
          <p:cNvSpPr/>
          <p:nvPr/>
        </p:nvSpPr>
        <p:spPr>
          <a:xfrm>
            <a:off x="5432372" y="2887460"/>
            <a:ext cx="3722370" cy="2565321"/>
          </a:xfrm>
          <a:prstGeom prst="rect">
            <a:avLst/>
          </a:prstGeom>
          <a:noFill/>
          <a:ln/>
        </p:spPr>
        <p:txBody>
          <a:bodyPr wrap="square" lIns="0" tIns="0" rIns="0" bIns="0" rtlCol="0" anchor="t"/>
          <a:lstStyle/>
          <a:p>
            <a:pPr marL="0" indent="0" algn="l">
              <a:lnSpc>
                <a:spcPct val="150000"/>
              </a:lnSpc>
              <a:buNone/>
            </a:pPr>
            <a:r>
              <a:rPr lang="en-US" sz="1600" b="1" dirty="0">
                <a:latin typeface="aakar" panose="020B0604020202020204" pitchFamily="2" charset="0"/>
                <a:ea typeface="Source Sans 3" pitchFamily="34" charset="-122"/>
                <a:cs typeface="aakar" panose="020B0604020202020204" pitchFamily="2" charset="0"/>
              </a:rPr>
              <a:t>Every HHO Generator from EcoGen Solutions is a product of meticulous engineering and stringent quality control. We utilize only high-grade, durable materials (like SS316) and incorporate advanced safety features such as flashback arrestors and pressure relief valves. Our systems are designed to meet and exceed industrial safety standards, ensuring secure and reliable operation within your facility.</a:t>
            </a:r>
            <a:endParaRPr lang="en-US" sz="1600" b="1" dirty="0">
              <a:latin typeface="aakar" panose="020B0604020202020204" pitchFamily="2" charset="0"/>
              <a:cs typeface="aakar" panose="020B0604020202020204" pitchFamily="2" charset="0"/>
            </a:endParaRPr>
          </a:p>
        </p:txBody>
      </p:sp>
      <p:sp>
        <p:nvSpPr>
          <p:cNvPr id="12" name="Shape 10">
            <a:extLst>
              <a:ext uri="{FF2B5EF4-FFF2-40B4-BE49-F238E27FC236}">
                <a16:creationId xmlns:a16="http://schemas.microsoft.com/office/drawing/2014/main" id="{6E76A8F6-9096-07B9-0881-D1A2EC37A03F}"/>
              </a:ext>
            </a:extLst>
          </p:cNvPr>
          <p:cNvSpPr/>
          <p:nvPr/>
        </p:nvSpPr>
        <p:spPr>
          <a:xfrm>
            <a:off x="9602153" y="2060853"/>
            <a:ext cx="4498180" cy="5215467"/>
          </a:xfrm>
          <a:prstGeom prst="roundRect">
            <a:avLst>
              <a:gd name="adj" fmla="val 2691"/>
            </a:avLst>
          </a:prstGeom>
          <a:ln/>
        </p:spPr>
        <p:style>
          <a:lnRef idx="1">
            <a:schemeClr val="accent4"/>
          </a:lnRef>
          <a:fillRef idx="2">
            <a:schemeClr val="accent4"/>
          </a:fillRef>
          <a:effectRef idx="1">
            <a:schemeClr val="accent4"/>
          </a:effectRef>
          <a:fontRef idx="minor">
            <a:schemeClr val="dk1"/>
          </a:fontRef>
        </p:style>
        <p:txBody>
          <a:bodyPr/>
          <a:lstStyle/>
          <a:p>
            <a:r>
              <a:rPr lang="en-US" b="1" dirty="0">
                <a:latin typeface="aakar" panose="020B0604020202020204" pitchFamily="2" charset="0"/>
                <a:ea typeface="Host Grotesk Medium" pitchFamily="34" charset="-122"/>
                <a:cs typeface="aakar" panose="020B0604020202020204" pitchFamily="2" charset="0"/>
              </a:rPr>
              <a:t>Comprehensive After-Sales Support</a:t>
            </a:r>
          </a:p>
          <a:p>
            <a:endParaRPr lang="en-US" b="1" dirty="0">
              <a:latin typeface="aakar" panose="020B0604020202020204" pitchFamily="2" charset="0"/>
              <a:cs typeface="aakar" panose="020B0604020202020204" pitchFamily="2" charset="0"/>
            </a:endParaRPr>
          </a:p>
          <a:p>
            <a:pPr>
              <a:lnSpc>
                <a:spcPct val="150000"/>
              </a:lnSpc>
            </a:pPr>
            <a:r>
              <a:rPr lang="en-US" sz="1600" b="1" dirty="0">
                <a:latin typeface="aakar" panose="020B0604020202020204" pitchFamily="2" charset="0"/>
                <a:ea typeface="Roboto" pitchFamily="34" charset="-122"/>
                <a:cs typeface="aakar" panose="020B0604020202020204" pitchFamily="2" charset="0"/>
              </a:rPr>
              <a:t>Our commitment extends far beyond installation. We offer comprehensive after-sales support, including regular maintenance, performance monitoring, and rapid technical assistance. Our dedicated team ensures your HHO system operates at peak efficiency for its entire lifespan, maximizing your savings and minimizing downtime</a:t>
            </a:r>
            <a:r>
              <a:rPr lang="en-US" b="1" dirty="0">
                <a:latin typeface="aakar" panose="020B0604020202020204" pitchFamily="2" charset="0"/>
                <a:ea typeface="Roboto" pitchFamily="34" charset="-122"/>
                <a:cs typeface="aakar" panose="020B0604020202020204" pitchFamily="2" charset="0"/>
              </a:rPr>
              <a:t>.</a:t>
            </a:r>
            <a:endParaRPr lang="en-US" b="1" dirty="0">
              <a:latin typeface="aakar" panose="020B0604020202020204" pitchFamily="2" charset="0"/>
              <a:cs typeface="aakar" panose="020B0604020202020204" pitchFamily="2" charset="0"/>
            </a:endParaRPr>
          </a:p>
          <a:p>
            <a:pPr>
              <a:lnSpc>
                <a:spcPct val="150000"/>
              </a:lnSpc>
            </a:pPr>
            <a:endParaRPr lang="en-US" b="1" dirty="0">
              <a:latin typeface="aakar" panose="020B0604020202020204" pitchFamily="2" charset="0"/>
              <a:cs typeface="aakar" panose="020B0604020202020204" pitchFamily="2" charset="0"/>
            </a:endParaRPr>
          </a:p>
          <a:p>
            <a:endParaRPr lang="en-US" b="1" dirty="0">
              <a:latin typeface="aakar" panose="020B0604020202020204" pitchFamily="2" charset="0"/>
              <a:cs typeface="aakar" panose="020B0604020202020204" pitchFamily="2" charset="0"/>
            </a:endParaRPr>
          </a:p>
          <a:p>
            <a:endParaRPr lang="en-IN" dirty="0">
              <a:latin typeface="aakar" panose="020B0604020202020204" pitchFamily="2" charset="0"/>
              <a:cs typeface="aakar" panose="020B0604020202020204" pitchFamily="2" charset="0"/>
            </a:endParaRPr>
          </a:p>
        </p:txBody>
      </p:sp>
      <p:sp>
        <p:nvSpPr>
          <p:cNvPr id="13" name="Shape 11">
            <a:extLst>
              <a:ext uri="{FF2B5EF4-FFF2-40B4-BE49-F238E27FC236}">
                <a16:creationId xmlns:a16="http://schemas.microsoft.com/office/drawing/2014/main" id="{EC06D1C7-50D0-586C-C99B-7AEFDE0E9588}"/>
              </a:ext>
            </a:extLst>
          </p:cNvPr>
          <p:cNvSpPr/>
          <p:nvPr/>
        </p:nvSpPr>
        <p:spPr>
          <a:xfrm>
            <a:off x="9590723" y="2536269"/>
            <a:ext cx="91440" cy="4076938"/>
          </a:xfrm>
          <a:prstGeom prst="roundRect">
            <a:avLst>
              <a:gd name="adj" fmla="val 31176"/>
            </a:avLst>
          </a:prstGeom>
          <a:solidFill>
            <a:srgbClr val="2D2E34"/>
          </a:solidFill>
          <a:ln/>
        </p:spPr>
        <p:txBody>
          <a:bodyPr/>
          <a:lstStyle/>
          <a:p>
            <a:endParaRPr lang="en-IN"/>
          </a:p>
        </p:txBody>
      </p:sp>
      <p:sp>
        <p:nvSpPr>
          <p:cNvPr id="14" name="Text 12">
            <a:extLst>
              <a:ext uri="{FF2B5EF4-FFF2-40B4-BE49-F238E27FC236}">
                <a16:creationId xmlns:a16="http://schemas.microsoft.com/office/drawing/2014/main" id="{6D4B4FDA-8A29-7B87-0520-5059DC15F7FF}"/>
              </a:ext>
            </a:extLst>
          </p:cNvPr>
          <p:cNvSpPr/>
          <p:nvPr/>
        </p:nvSpPr>
        <p:spPr>
          <a:xfrm>
            <a:off x="9953943" y="2150531"/>
            <a:ext cx="3722370" cy="647938"/>
          </a:xfrm>
          <a:prstGeom prst="rect">
            <a:avLst/>
          </a:prstGeom>
          <a:noFill/>
          <a:ln/>
        </p:spPr>
        <p:txBody>
          <a:bodyPr wrap="square" lIns="0" tIns="0" rIns="0" bIns="0" rtlCol="0" anchor="t"/>
          <a:lstStyle/>
          <a:p>
            <a:pPr marL="0" indent="0" algn="l">
              <a:lnSpc>
                <a:spcPts val="2550"/>
              </a:lnSpc>
              <a:buNone/>
            </a:pPr>
            <a:endParaRPr lang="en-US" sz="2000" b="1" dirty="0"/>
          </a:p>
        </p:txBody>
      </p:sp>
      <p:sp>
        <p:nvSpPr>
          <p:cNvPr id="16" name="Text 14">
            <a:extLst>
              <a:ext uri="{FF2B5EF4-FFF2-40B4-BE49-F238E27FC236}">
                <a16:creationId xmlns:a16="http://schemas.microsoft.com/office/drawing/2014/main" id="{C863916A-106A-C69C-6D16-64E56489E1D3}"/>
              </a:ext>
            </a:extLst>
          </p:cNvPr>
          <p:cNvSpPr/>
          <p:nvPr/>
        </p:nvSpPr>
        <p:spPr>
          <a:xfrm>
            <a:off x="868680" y="7416044"/>
            <a:ext cx="13030200" cy="570071"/>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lstStyle/>
          <a:p>
            <a:pPr marL="0" indent="0" algn="l">
              <a:lnSpc>
                <a:spcPts val="2200"/>
              </a:lnSpc>
              <a:buNone/>
            </a:pPr>
            <a:r>
              <a:rPr lang="en-US" b="1" dirty="0">
                <a:ea typeface="Source Sans 3" pitchFamily="34" charset="-122"/>
                <a:cs typeface="Source Sans 3" pitchFamily="34" charset="-120"/>
              </a:rPr>
              <a:t>Choosing EcoGen Solutions means partnering with a leader in sustainable energy innovation, committed to delivering tangible benefits and unwavering support to your industrial </a:t>
            </a:r>
            <a:r>
              <a:rPr lang="en-US" sz="2000" b="1" dirty="0">
                <a:ea typeface="Source Sans 3" pitchFamily="34" charset="-122"/>
                <a:cs typeface="Source Sans 3" pitchFamily="34" charset="-120"/>
              </a:rPr>
              <a:t>operations</a:t>
            </a:r>
            <a:r>
              <a:rPr lang="en-US" b="1" dirty="0">
                <a:ea typeface="Source Sans 3" pitchFamily="34" charset="-122"/>
                <a:cs typeface="Source Sans 3" pitchFamily="34" charset="-120"/>
              </a:rPr>
              <a:t>.</a:t>
            </a:r>
            <a:endParaRPr lang="en-US" b="1" dirty="0"/>
          </a:p>
        </p:txBody>
      </p:sp>
    </p:spTree>
    <p:extLst>
      <p:ext uri="{BB962C8B-B14F-4D97-AF65-F5344CB8AC3E}">
        <p14:creationId xmlns:p14="http://schemas.microsoft.com/office/powerpoint/2010/main" val="211068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159497" y="390958"/>
            <a:ext cx="10271906" cy="1047534"/>
          </a:xfrm>
          <a:prstGeom prst="rect">
            <a:avLst/>
          </a:prstGeom>
          <a:noFill/>
          <a:ln/>
        </p:spPr>
        <p:txBody>
          <a:bodyPr wrap="none" lIns="0" tIns="0" rIns="0" bIns="0" rtlCol="0" anchor="t"/>
          <a:lstStyle/>
          <a:p>
            <a:pPr marL="0" indent="0" algn="ctr">
              <a:lnSpc>
                <a:spcPts val="2600"/>
              </a:lnSpc>
              <a:buNone/>
            </a:pPr>
            <a:r>
              <a:rPr lang="en-US" sz="3600" b="1" dirty="0">
                <a:ea typeface="Poppins Bold" pitchFamily="34" charset="-122"/>
                <a:cs typeface="Poppins Bold" pitchFamily="34" charset="-120"/>
              </a:rPr>
              <a:t>                             </a:t>
            </a:r>
            <a:r>
              <a:rPr lang="en-US" sz="3200" b="1" dirty="0">
                <a:ea typeface="Poppins Bold" pitchFamily="34" charset="-122"/>
                <a:cs typeface="Poppins Bold" pitchFamily="34" charset="-120"/>
              </a:rPr>
              <a:t>Conclusion &amp; Call to Action</a:t>
            </a:r>
            <a:endParaRPr lang="en-US" sz="3600" dirty="0"/>
          </a:p>
        </p:txBody>
      </p:sp>
      <p:sp>
        <p:nvSpPr>
          <p:cNvPr id="3" name="Text 1"/>
          <p:cNvSpPr/>
          <p:nvPr/>
        </p:nvSpPr>
        <p:spPr>
          <a:xfrm>
            <a:off x="584582" y="761587"/>
            <a:ext cx="13784580" cy="169069"/>
          </a:xfrm>
          <a:prstGeom prst="rect">
            <a:avLst/>
          </a:prstGeom>
          <a:noFill/>
          <a:ln/>
        </p:spPr>
        <p:txBody>
          <a:bodyPr wrap="none" lIns="0" tIns="0" rIns="0" bIns="0" rtlCol="0" anchor="t"/>
          <a:lstStyle/>
          <a:p>
            <a:pPr marL="0" indent="0" algn="just">
              <a:lnSpc>
                <a:spcPts val="1300"/>
              </a:lnSpc>
              <a:buNone/>
            </a:pPr>
            <a:r>
              <a:rPr lang="en-US" b="1" dirty="0">
                <a:ea typeface="Poppins Bold"/>
                <a:cs typeface="Open Sans" pitchFamily="34" charset="-120"/>
              </a:rPr>
              <a:t>Conclusion</a:t>
            </a:r>
            <a:endParaRPr lang="en-US" dirty="0">
              <a:ea typeface="Poppins Bold"/>
            </a:endParaRPr>
          </a:p>
        </p:txBody>
      </p:sp>
      <p:sp>
        <p:nvSpPr>
          <p:cNvPr id="4" name="Text 2"/>
          <p:cNvSpPr/>
          <p:nvPr/>
        </p:nvSpPr>
        <p:spPr>
          <a:xfrm>
            <a:off x="546891" y="971049"/>
            <a:ext cx="8090632" cy="2490733"/>
          </a:xfrm>
          <a:prstGeom prst="rect">
            <a:avLst/>
          </a:prstGeom>
          <a:noFill/>
          <a:ln/>
        </p:spPr>
        <p:txBody>
          <a:bodyPr wrap="square" lIns="0" tIns="0" rIns="0" bIns="0" rtlCol="0" anchor="t"/>
          <a:lstStyle/>
          <a:p>
            <a:pPr marL="0" indent="0" algn="just">
              <a:lnSpc>
                <a:spcPct val="150000"/>
              </a:lnSpc>
              <a:buNone/>
            </a:pPr>
            <a:r>
              <a:rPr lang="en-US" sz="1600" dirty="0">
                <a:ea typeface="Open Sans" pitchFamily="34" charset="-122"/>
                <a:cs typeface="Open Sans" pitchFamily="34" charset="-120"/>
              </a:rPr>
              <a:t>The HHO Generator is a proven, cost-effective technology that enhances fuel combustion, reduces operating costs, and lowers harmful emissions across oil, coal, wood, and gas-fired systems. With typical fuel savings of 11–19 % and payback periods often under 2 months, it delivers rapid returns while supporting sustainable and eco-friendly operations. Whether in industrial boilers, generators, or heavy machinery, HHO technology transforms efficiency and profitability</a:t>
            </a:r>
            <a:r>
              <a:rPr lang="en-US" sz="1600" b="1" dirty="0">
                <a:ea typeface="Open Sans" pitchFamily="34" charset="-122"/>
                <a:cs typeface="Open Sans" pitchFamily="34" charset="-120"/>
              </a:rPr>
              <a:t>.</a:t>
            </a:r>
            <a:endParaRPr lang="en-US" sz="1600" dirty="0"/>
          </a:p>
        </p:txBody>
      </p:sp>
      <p:sp>
        <p:nvSpPr>
          <p:cNvPr id="5" name="Text 3"/>
          <p:cNvSpPr/>
          <p:nvPr/>
        </p:nvSpPr>
        <p:spPr>
          <a:xfrm>
            <a:off x="514757" y="3428652"/>
            <a:ext cx="13784580" cy="169069"/>
          </a:xfrm>
          <a:prstGeom prst="rect">
            <a:avLst/>
          </a:prstGeom>
          <a:noFill/>
          <a:ln/>
        </p:spPr>
        <p:txBody>
          <a:bodyPr wrap="none" lIns="0" tIns="0" rIns="0" bIns="0" rtlCol="0" anchor="t"/>
          <a:lstStyle/>
          <a:p>
            <a:pPr marL="0" indent="0" algn="just">
              <a:lnSpc>
                <a:spcPts val="1300"/>
              </a:lnSpc>
              <a:buNone/>
            </a:pPr>
            <a:r>
              <a:rPr lang="en-US" b="1" dirty="0">
                <a:ea typeface="Poppins Bold"/>
                <a:cs typeface="Open Sans" pitchFamily="34" charset="-120"/>
              </a:rPr>
              <a:t>Call to Action</a:t>
            </a:r>
            <a:endParaRPr lang="en-US" dirty="0">
              <a:ea typeface="Poppins Bold"/>
            </a:endParaRPr>
          </a:p>
        </p:txBody>
      </p:sp>
      <p:sp>
        <p:nvSpPr>
          <p:cNvPr id="6" name="Text 4"/>
          <p:cNvSpPr/>
          <p:nvPr/>
        </p:nvSpPr>
        <p:spPr>
          <a:xfrm>
            <a:off x="560807" y="3696922"/>
            <a:ext cx="7860719" cy="463002"/>
          </a:xfrm>
          <a:prstGeom prst="rect">
            <a:avLst/>
          </a:prstGeom>
          <a:noFill/>
          <a:ln/>
        </p:spPr>
        <p:txBody>
          <a:bodyPr wrap="square" lIns="0" tIns="0" rIns="0" bIns="0" rtlCol="0" anchor="t"/>
          <a:lstStyle/>
          <a:p>
            <a:pPr marL="0" indent="0" algn="just">
              <a:lnSpc>
                <a:spcPct val="150000"/>
              </a:lnSpc>
              <a:buNone/>
            </a:pPr>
            <a:r>
              <a:rPr lang="en-US" sz="1600" dirty="0">
                <a:ea typeface="Open Sans" pitchFamily="34" charset="-122"/>
                <a:cs typeface="Open Sans" pitchFamily="34" charset="-120"/>
              </a:rPr>
              <a:t>Start saving fuel and protecting the environment today!Contact us to schedule a free assessment of your boiler or engine system and discover how quickly you can achieve fuel savings, reduced emissions, and fast ROI with our HHO Generator solutions.</a:t>
            </a:r>
            <a:endParaRPr lang="en-US" sz="1600" dirty="0"/>
          </a:p>
        </p:txBody>
      </p:sp>
      <p:sp>
        <p:nvSpPr>
          <p:cNvPr id="18" name="Text 16"/>
          <p:cNvSpPr/>
          <p:nvPr/>
        </p:nvSpPr>
        <p:spPr>
          <a:xfrm>
            <a:off x="2597864" y="5090373"/>
            <a:ext cx="5422156" cy="1826828"/>
          </a:xfrm>
          <a:prstGeom prst="rect">
            <a:avLst/>
          </a:prstGeom>
          <a:noFill/>
          <a:ln/>
        </p:spPr>
        <p:txBody>
          <a:bodyPr wrap="none" lIns="0" tIns="0" rIns="0" bIns="0" rtlCol="0" anchor="t"/>
          <a:lstStyle/>
          <a:p>
            <a:pPr marL="0" indent="0" algn="just">
              <a:lnSpc>
                <a:spcPts val="1300"/>
              </a:lnSpc>
              <a:buNone/>
            </a:pPr>
            <a:r>
              <a:rPr lang="en-US" b="1" dirty="0">
                <a:ea typeface="Poppins Bold"/>
                <a:cs typeface="Open Sans" pitchFamily="34" charset="-120"/>
              </a:rPr>
              <a:t>Contact Us – For Inquiries &amp; Orders</a:t>
            </a:r>
          </a:p>
          <a:p>
            <a:pPr marL="0" indent="0" algn="just">
              <a:lnSpc>
                <a:spcPts val="1300"/>
              </a:lnSpc>
              <a:buNone/>
            </a:pPr>
            <a:endParaRPr lang="en-US" b="1" dirty="0">
              <a:ea typeface="Poppins Bold"/>
              <a:cs typeface="Open Sans" pitchFamily="34" charset="-120"/>
            </a:endParaRPr>
          </a:p>
          <a:p>
            <a:pPr marL="0" indent="0" algn="just">
              <a:lnSpc>
                <a:spcPts val="1300"/>
              </a:lnSpc>
              <a:buNone/>
            </a:pPr>
            <a:endParaRPr lang="en-US" b="1" dirty="0">
              <a:ea typeface="Poppins Bold"/>
              <a:cs typeface="Open Sans" pitchFamily="34" charset="-120"/>
            </a:endParaRPr>
          </a:p>
          <a:p>
            <a:pPr marL="0" indent="0" algn="just">
              <a:lnSpc>
                <a:spcPts val="1300"/>
              </a:lnSpc>
              <a:buNone/>
            </a:pPr>
            <a:r>
              <a:rPr lang="en-US" b="1" dirty="0">
                <a:ea typeface="Poppins Bold"/>
                <a:cs typeface="Open Sans" pitchFamily="34" charset="-120"/>
              </a:rPr>
              <a:t>KALASH ENERGY CORPORATION</a:t>
            </a:r>
          </a:p>
          <a:p>
            <a:pPr marL="0" indent="0" algn="just">
              <a:lnSpc>
                <a:spcPts val="1300"/>
              </a:lnSpc>
              <a:buNone/>
            </a:pPr>
            <a:endParaRPr lang="en-US" b="1" dirty="0">
              <a:ea typeface="Poppins Bold"/>
              <a:cs typeface="Open Sans" pitchFamily="34" charset="-120"/>
            </a:endParaRPr>
          </a:p>
          <a:p>
            <a:pPr marL="0" indent="0" algn="just">
              <a:lnSpc>
                <a:spcPts val="1300"/>
              </a:lnSpc>
              <a:buNone/>
            </a:pPr>
            <a:r>
              <a:rPr lang="en-US" sz="1600" b="1" dirty="0">
                <a:ea typeface="Poppins Bold"/>
                <a:cs typeface="Open Sans" pitchFamily="34" charset="-120"/>
              </a:rPr>
              <a:t>317,Times Squire Arcade,Thaltej-Shilaj Road,</a:t>
            </a:r>
          </a:p>
          <a:p>
            <a:pPr marL="0" indent="0" algn="just">
              <a:lnSpc>
                <a:spcPts val="1300"/>
              </a:lnSpc>
              <a:buNone/>
            </a:pPr>
            <a:endParaRPr lang="en-US" sz="1600" b="1" dirty="0">
              <a:ea typeface="Poppins Bold"/>
            </a:endParaRPr>
          </a:p>
          <a:p>
            <a:pPr marL="0" indent="0" algn="just">
              <a:lnSpc>
                <a:spcPts val="1300"/>
              </a:lnSpc>
              <a:buNone/>
            </a:pPr>
            <a:r>
              <a:rPr lang="en-US" sz="1600" b="1" dirty="0">
                <a:ea typeface="Poppins Bold"/>
              </a:rPr>
              <a:t>Thaltej,Ahmedabad-380059,India</a:t>
            </a:r>
          </a:p>
        </p:txBody>
      </p:sp>
      <p:sp>
        <p:nvSpPr>
          <p:cNvPr id="19" name="Text 17"/>
          <p:cNvSpPr/>
          <p:nvPr/>
        </p:nvSpPr>
        <p:spPr>
          <a:xfrm>
            <a:off x="422910" y="6709533"/>
            <a:ext cx="1321832" cy="165140"/>
          </a:xfrm>
          <a:prstGeom prst="rect">
            <a:avLst/>
          </a:prstGeom>
          <a:noFill/>
          <a:ln/>
        </p:spPr>
        <p:txBody>
          <a:bodyPr wrap="none" lIns="0" tIns="0" rIns="0" bIns="0" rtlCol="0" anchor="t"/>
          <a:lstStyle/>
          <a:p>
            <a:pPr marL="0" indent="0" algn="just">
              <a:lnSpc>
                <a:spcPts val="1300"/>
              </a:lnSpc>
              <a:buNone/>
            </a:pPr>
            <a:endParaRPr lang="en-US" sz="1600" dirty="0"/>
          </a:p>
        </p:txBody>
      </p:sp>
      <p:sp>
        <p:nvSpPr>
          <p:cNvPr id="20" name="Text 18"/>
          <p:cNvSpPr/>
          <p:nvPr/>
        </p:nvSpPr>
        <p:spPr>
          <a:xfrm>
            <a:off x="236648" y="6895735"/>
            <a:ext cx="6763345" cy="169069"/>
          </a:xfrm>
          <a:prstGeom prst="rect">
            <a:avLst/>
          </a:prstGeom>
          <a:noFill/>
          <a:ln/>
        </p:spPr>
        <p:txBody>
          <a:bodyPr wrap="none" lIns="0" tIns="0" rIns="0" bIns="0" rtlCol="0" anchor="t"/>
          <a:lstStyle/>
          <a:p>
            <a:pPr marL="0" indent="0" algn="just">
              <a:lnSpc>
                <a:spcPts val="1300"/>
              </a:lnSpc>
              <a:buNone/>
            </a:pPr>
            <a:endParaRPr lang="en-US" sz="1600" dirty="0"/>
          </a:p>
        </p:txBody>
      </p:sp>
      <p:sp>
        <p:nvSpPr>
          <p:cNvPr id="21" name="Text 19"/>
          <p:cNvSpPr/>
          <p:nvPr/>
        </p:nvSpPr>
        <p:spPr>
          <a:xfrm>
            <a:off x="584582" y="7146447"/>
            <a:ext cx="3345421" cy="154724"/>
          </a:xfrm>
          <a:prstGeom prst="rect">
            <a:avLst/>
          </a:prstGeom>
          <a:noFill/>
          <a:ln/>
        </p:spPr>
        <p:txBody>
          <a:bodyPr wrap="none" lIns="0" tIns="0" rIns="0" bIns="0" rtlCol="0" anchor="t"/>
          <a:lstStyle/>
          <a:p>
            <a:pPr marL="0" indent="0" algn="just">
              <a:lnSpc>
                <a:spcPts val="1300"/>
              </a:lnSpc>
              <a:buNone/>
            </a:pPr>
            <a:r>
              <a:rPr lang="en-US" sz="1600" b="1" dirty="0">
                <a:ea typeface="Poppins Bold" pitchFamily="34" charset="-122"/>
                <a:cs typeface="Poppins Bold" pitchFamily="34" charset="-120"/>
              </a:rPr>
              <a:t>Email:</a:t>
            </a:r>
            <a:endParaRPr lang="en-US" sz="1600" dirty="0"/>
          </a:p>
        </p:txBody>
      </p:sp>
      <p:sp>
        <p:nvSpPr>
          <p:cNvPr id="22" name="Text 20"/>
          <p:cNvSpPr/>
          <p:nvPr/>
        </p:nvSpPr>
        <p:spPr>
          <a:xfrm>
            <a:off x="1455740" y="7142306"/>
            <a:ext cx="7380519" cy="315754"/>
          </a:xfrm>
          <a:prstGeom prst="rect">
            <a:avLst/>
          </a:prstGeom>
          <a:noFill/>
          <a:ln/>
        </p:spPr>
        <p:txBody>
          <a:bodyPr wrap="none" lIns="0" tIns="0" rIns="0" bIns="0" rtlCol="0" anchor="t"/>
          <a:lstStyle/>
          <a:p>
            <a:pPr algn="just">
              <a:lnSpc>
                <a:spcPts val="1300"/>
              </a:lnSpc>
            </a:pPr>
            <a:r>
              <a:rPr lang="en-US" sz="1600" dirty="0">
                <a:ea typeface="Open Sans" pitchFamily="34" charset="-122"/>
                <a:cs typeface="Open Sans" pitchFamily="34" charset="-120"/>
              </a:rPr>
              <a:t>kalashenergycorporation@gmail.com</a:t>
            </a:r>
            <a:endParaRPr lang="en-US" sz="1600" dirty="0"/>
          </a:p>
        </p:txBody>
      </p:sp>
      <p:sp>
        <p:nvSpPr>
          <p:cNvPr id="23" name="Text 21"/>
          <p:cNvSpPr/>
          <p:nvPr/>
        </p:nvSpPr>
        <p:spPr>
          <a:xfrm>
            <a:off x="7476872" y="7593742"/>
            <a:ext cx="1684496" cy="165140"/>
          </a:xfrm>
          <a:prstGeom prst="rect">
            <a:avLst/>
          </a:prstGeom>
          <a:noFill/>
          <a:ln/>
        </p:spPr>
        <p:txBody>
          <a:bodyPr wrap="none" lIns="0" tIns="0" rIns="0" bIns="0" rtlCol="0" anchor="t"/>
          <a:lstStyle/>
          <a:p>
            <a:pPr marL="0" indent="0" algn="just">
              <a:lnSpc>
                <a:spcPts val="1300"/>
              </a:lnSpc>
              <a:buNone/>
            </a:pPr>
            <a:endParaRPr lang="en-US" sz="1600" dirty="0"/>
          </a:p>
        </p:txBody>
      </p:sp>
      <p:sp>
        <p:nvSpPr>
          <p:cNvPr id="24" name="Text 22"/>
          <p:cNvSpPr/>
          <p:nvPr/>
        </p:nvSpPr>
        <p:spPr>
          <a:xfrm>
            <a:off x="6122211" y="8711267"/>
            <a:ext cx="6763345" cy="169069"/>
          </a:xfrm>
          <a:prstGeom prst="rect">
            <a:avLst/>
          </a:prstGeom>
          <a:noFill/>
          <a:ln/>
        </p:spPr>
        <p:txBody>
          <a:bodyPr wrap="none" lIns="0" tIns="0" rIns="0" bIns="0" rtlCol="0" anchor="t"/>
          <a:lstStyle/>
          <a:p>
            <a:pPr algn="just">
              <a:lnSpc>
                <a:spcPts val="1300"/>
              </a:lnSpc>
            </a:pPr>
            <a:endParaRPr lang="en-US" sz="1600" dirty="0"/>
          </a:p>
        </p:txBody>
      </p:sp>
      <p:sp>
        <p:nvSpPr>
          <p:cNvPr id="25" name="Text 23"/>
          <p:cNvSpPr/>
          <p:nvPr/>
        </p:nvSpPr>
        <p:spPr>
          <a:xfrm>
            <a:off x="422910" y="7582853"/>
            <a:ext cx="1321832" cy="165140"/>
          </a:xfrm>
          <a:prstGeom prst="rect">
            <a:avLst/>
          </a:prstGeom>
          <a:noFill/>
          <a:ln/>
        </p:spPr>
        <p:txBody>
          <a:bodyPr wrap="none" lIns="0" tIns="0" rIns="0" bIns="0" rtlCol="0" anchor="t"/>
          <a:lstStyle/>
          <a:p>
            <a:pPr marL="0" indent="0" algn="just">
              <a:lnSpc>
                <a:spcPts val="1300"/>
              </a:lnSpc>
              <a:buNone/>
            </a:pPr>
            <a:endParaRPr lang="en-US" sz="1600" dirty="0"/>
          </a:p>
        </p:txBody>
      </p:sp>
      <p:sp>
        <p:nvSpPr>
          <p:cNvPr id="26" name="Text 24"/>
          <p:cNvSpPr/>
          <p:nvPr/>
        </p:nvSpPr>
        <p:spPr>
          <a:xfrm>
            <a:off x="546891" y="7853864"/>
            <a:ext cx="1321832" cy="165140"/>
          </a:xfrm>
          <a:prstGeom prst="rect">
            <a:avLst/>
          </a:prstGeom>
          <a:noFill/>
          <a:ln/>
        </p:spPr>
        <p:txBody>
          <a:bodyPr wrap="none" lIns="0" tIns="0" rIns="0" bIns="0" rtlCol="0" anchor="t"/>
          <a:lstStyle/>
          <a:p>
            <a:pPr marL="0" indent="0" algn="just">
              <a:lnSpc>
                <a:spcPts val="1300"/>
              </a:lnSpc>
              <a:buNone/>
            </a:pPr>
            <a:r>
              <a:rPr lang="en-US" sz="1600" b="1" dirty="0">
                <a:ea typeface="Poppins Bold" pitchFamily="34" charset="-122"/>
                <a:cs typeface="Poppins Bold" pitchFamily="34" charset="-120"/>
              </a:rPr>
              <a:t>Business Hours: IST</a:t>
            </a:r>
            <a:endParaRPr lang="en-US" sz="1600" dirty="0"/>
          </a:p>
        </p:txBody>
      </p:sp>
      <p:sp>
        <p:nvSpPr>
          <p:cNvPr id="27" name="Text 25"/>
          <p:cNvSpPr/>
          <p:nvPr/>
        </p:nvSpPr>
        <p:spPr>
          <a:xfrm flipV="1">
            <a:off x="9281664" y="7167209"/>
            <a:ext cx="3173478" cy="45720"/>
          </a:xfrm>
          <a:prstGeom prst="rect">
            <a:avLst/>
          </a:prstGeom>
          <a:noFill/>
          <a:ln/>
        </p:spPr>
        <p:txBody>
          <a:bodyPr wrap="square" lIns="0" tIns="0" rIns="0" bIns="0" rtlCol="0" anchor="t"/>
          <a:lstStyle/>
          <a:p>
            <a:pPr marL="0" indent="0" algn="just">
              <a:buNone/>
            </a:pPr>
            <a:endParaRPr lang="en-US" sz="1600" dirty="0"/>
          </a:p>
        </p:txBody>
      </p:sp>
      <p:sp>
        <p:nvSpPr>
          <p:cNvPr id="30" name="Text 25">
            <a:extLst>
              <a:ext uri="{FF2B5EF4-FFF2-40B4-BE49-F238E27FC236}">
                <a16:creationId xmlns:a16="http://schemas.microsoft.com/office/drawing/2014/main" id="{815AA374-A54A-B4F3-3D79-0ED9AC7F698A}"/>
              </a:ext>
            </a:extLst>
          </p:cNvPr>
          <p:cNvSpPr/>
          <p:nvPr/>
        </p:nvSpPr>
        <p:spPr>
          <a:xfrm>
            <a:off x="2398023" y="7762297"/>
            <a:ext cx="6763345" cy="338138"/>
          </a:xfrm>
          <a:prstGeom prst="rect">
            <a:avLst/>
          </a:prstGeom>
          <a:noFill/>
          <a:ln/>
        </p:spPr>
        <p:txBody>
          <a:bodyPr wrap="square" lIns="0" tIns="0" rIns="0" bIns="0" rtlCol="0" anchor="t"/>
          <a:lstStyle/>
          <a:p>
            <a:pPr marL="0" indent="0" algn="just">
              <a:buNone/>
            </a:pPr>
            <a:r>
              <a:rPr lang="en-US" sz="1600" dirty="0">
                <a:ea typeface="Open Sans" pitchFamily="34" charset="-122"/>
                <a:cs typeface="Open Sans" pitchFamily="34" charset="-120"/>
              </a:rPr>
              <a:t>Monday – Saturday: 10:00 AM to 6:00 PM  </a:t>
            </a:r>
          </a:p>
        </p:txBody>
      </p:sp>
      <p:sp>
        <p:nvSpPr>
          <p:cNvPr id="32" name="Text 18">
            <a:extLst>
              <a:ext uri="{FF2B5EF4-FFF2-40B4-BE49-F238E27FC236}">
                <a16:creationId xmlns:a16="http://schemas.microsoft.com/office/drawing/2014/main" id="{AA9365B2-0987-51F9-FA8D-85C914868071}"/>
              </a:ext>
            </a:extLst>
          </p:cNvPr>
          <p:cNvSpPr/>
          <p:nvPr/>
        </p:nvSpPr>
        <p:spPr>
          <a:xfrm>
            <a:off x="562301" y="7504662"/>
            <a:ext cx="6763345" cy="412038"/>
          </a:xfrm>
          <a:prstGeom prst="rect">
            <a:avLst/>
          </a:prstGeom>
          <a:noFill/>
          <a:ln/>
        </p:spPr>
        <p:txBody>
          <a:bodyPr wrap="none" lIns="0" tIns="0" rIns="0" bIns="0" rtlCol="0" anchor="t"/>
          <a:lstStyle/>
          <a:p>
            <a:pPr marL="0" indent="0" algn="just">
              <a:lnSpc>
                <a:spcPts val="1300"/>
              </a:lnSpc>
              <a:buNone/>
            </a:pPr>
            <a:endParaRPr lang="en-US" sz="1600" dirty="0"/>
          </a:p>
        </p:txBody>
      </p:sp>
      <p:sp>
        <p:nvSpPr>
          <p:cNvPr id="35" name="Text 18">
            <a:extLst>
              <a:ext uri="{FF2B5EF4-FFF2-40B4-BE49-F238E27FC236}">
                <a16:creationId xmlns:a16="http://schemas.microsoft.com/office/drawing/2014/main" id="{6422E0E8-EB84-586D-EA43-4E62E611A4A2}"/>
              </a:ext>
            </a:extLst>
          </p:cNvPr>
          <p:cNvSpPr/>
          <p:nvPr/>
        </p:nvSpPr>
        <p:spPr>
          <a:xfrm>
            <a:off x="584582" y="6789590"/>
            <a:ext cx="7836944" cy="156939"/>
          </a:xfrm>
          <a:prstGeom prst="rect">
            <a:avLst/>
          </a:prstGeom>
          <a:noFill/>
          <a:ln/>
        </p:spPr>
        <p:txBody>
          <a:bodyPr wrap="none" lIns="0" tIns="0" rIns="0" bIns="0" rtlCol="0" anchor="t"/>
          <a:lstStyle/>
          <a:p>
            <a:pPr marL="0" indent="0" algn="just">
              <a:lnSpc>
                <a:spcPts val="1300"/>
              </a:lnSpc>
              <a:buNone/>
            </a:pPr>
            <a:r>
              <a:rPr lang="en-US" sz="1600" b="1" dirty="0">
                <a:ea typeface="Open Sans" pitchFamily="34" charset="-122"/>
                <a:cs typeface="Open Sans" pitchFamily="34" charset="-120"/>
              </a:rPr>
              <a:t>Call us</a:t>
            </a:r>
            <a:r>
              <a:rPr lang="en-US" sz="1600" dirty="0">
                <a:ea typeface="Open Sans" pitchFamily="34" charset="-122"/>
                <a:cs typeface="Open Sans" pitchFamily="34" charset="-120"/>
              </a:rPr>
              <a:t>: +</a:t>
            </a:r>
            <a:r>
              <a:rPr lang="en-US" sz="1600" b="1" dirty="0">
                <a:ea typeface="Open Sans" pitchFamily="34" charset="-122"/>
                <a:cs typeface="Open Sans" pitchFamily="34" charset="-120"/>
              </a:rPr>
              <a:t>91-9408094943</a:t>
            </a:r>
            <a:endParaRPr lang="en-US" sz="1600" b="1" dirty="0"/>
          </a:p>
        </p:txBody>
      </p:sp>
      <p:sp>
        <p:nvSpPr>
          <p:cNvPr id="36" name="Text 22">
            <a:extLst>
              <a:ext uri="{FF2B5EF4-FFF2-40B4-BE49-F238E27FC236}">
                <a16:creationId xmlns:a16="http://schemas.microsoft.com/office/drawing/2014/main" id="{FF88DCA0-C9D8-7078-2BD0-D6B0C2BBF3D1}"/>
              </a:ext>
            </a:extLst>
          </p:cNvPr>
          <p:cNvSpPr/>
          <p:nvPr/>
        </p:nvSpPr>
        <p:spPr>
          <a:xfrm>
            <a:off x="8322759" y="7593742"/>
            <a:ext cx="6763345" cy="169069"/>
          </a:xfrm>
          <a:prstGeom prst="rect">
            <a:avLst/>
          </a:prstGeom>
          <a:noFill/>
          <a:ln/>
        </p:spPr>
        <p:txBody>
          <a:bodyPr wrap="none" lIns="0" tIns="0" rIns="0" bIns="0" rtlCol="0" anchor="t"/>
          <a:lstStyle/>
          <a:p>
            <a:pPr algn="just">
              <a:lnSpc>
                <a:spcPts val="1300"/>
              </a:lnSpc>
            </a:pPr>
            <a:endParaRPr lang="en-US" sz="1600" dirty="0"/>
          </a:p>
        </p:txBody>
      </p:sp>
      <p:sp>
        <p:nvSpPr>
          <p:cNvPr id="38" name="Text 21">
            <a:extLst>
              <a:ext uri="{FF2B5EF4-FFF2-40B4-BE49-F238E27FC236}">
                <a16:creationId xmlns:a16="http://schemas.microsoft.com/office/drawing/2014/main" id="{8877A5C7-75BA-FFB2-343F-D0D7F4DF3E6E}"/>
              </a:ext>
            </a:extLst>
          </p:cNvPr>
          <p:cNvSpPr/>
          <p:nvPr/>
        </p:nvSpPr>
        <p:spPr>
          <a:xfrm>
            <a:off x="546891" y="7476982"/>
            <a:ext cx="1684496" cy="165140"/>
          </a:xfrm>
          <a:prstGeom prst="rect">
            <a:avLst/>
          </a:prstGeom>
          <a:noFill/>
          <a:ln/>
        </p:spPr>
        <p:txBody>
          <a:bodyPr wrap="none" lIns="0" tIns="0" rIns="0" bIns="0" rtlCol="0" anchor="t"/>
          <a:lstStyle/>
          <a:p>
            <a:pPr marL="0" indent="0" algn="just">
              <a:lnSpc>
                <a:spcPts val="1300"/>
              </a:lnSpc>
              <a:buNone/>
            </a:pPr>
            <a:r>
              <a:rPr lang="en-US" sz="1600" b="1" dirty="0">
                <a:ea typeface="Poppins Bold" pitchFamily="34" charset="-122"/>
                <a:cs typeface="Poppins Bold" pitchFamily="34" charset="-120"/>
              </a:rPr>
              <a:t>Website:</a:t>
            </a:r>
            <a:endParaRPr lang="en-US" sz="1600" dirty="0"/>
          </a:p>
        </p:txBody>
      </p:sp>
      <p:sp>
        <p:nvSpPr>
          <p:cNvPr id="39" name="Text 22">
            <a:extLst>
              <a:ext uri="{FF2B5EF4-FFF2-40B4-BE49-F238E27FC236}">
                <a16:creationId xmlns:a16="http://schemas.microsoft.com/office/drawing/2014/main" id="{5A8FD2F3-4D42-8315-1488-89EF753F3BEF}"/>
              </a:ext>
            </a:extLst>
          </p:cNvPr>
          <p:cNvSpPr/>
          <p:nvPr/>
        </p:nvSpPr>
        <p:spPr>
          <a:xfrm>
            <a:off x="446166" y="8273043"/>
            <a:ext cx="6763345" cy="169069"/>
          </a:xfrm>
          <a:prstGeom prst="rect">
            <a:avLst/>
          </a:prstGeom>
          <a:noFill/>
          <a:ln/>
        </p:spPr>
        <p:txBody>
          <a:bodyPr wrap="none" lIns="0" tIns="0" rIns="0" bIns="0" rtlCol="0" anchor="t"/>
          <a:lstStyle/>
          <a:p>
            <a:pPr algn="just">
              <a:lnSpc>
                <a:spcPts val="1300"/>
              </a:lnSpc>
            </a:pPr>
            <a:endParaRPr lang="en-US" sz="1600" dirty="0"/>
          </a:p>
        </p:txBody>
      </p:sp>
      <p:sp>
        <p:nvSpPr>
          <p:cNvPr id="40" name="Text 22">
            <a:extLst>
              <a:ext uri="{FF2B5EF4-FFF2-40B4-BE49-F238E27FC236}">
                <a16:creationId xmlns:a16="http://schemas.microsoft.com/office/drawing/2014/main" id="{01D44DD9-2004-FA47-2553-7414BC1214D4}"/>
              </a:ext>
            </a:extLst>
          </p:cNvPr>
          <p:cNvSpPr/>
          <p:nvPr/>
        </p:nvSpPr>
        <p:spPr>
          <a:xfrm>
            <a:off x="1555775" y="7460194"/>
            <a:ext cx="6763345" cy="169069"/>
          </a:xfrm>
          <a:prstGeom prst="rect">
            <a:avLst/>
          </a:prstGeom>
          <a:noFill/>
          <a:ln/>
        </p:spPr>
        <p:txBody>
          <a:bodyPr wrap="none" lIns="0" tIns="0" rIns="0" bIns="0" rtlCol="0" anchor="t"/>
          <a:lstStyle/>
          <a:p>
            <a:pPr algn="just">
              <a:lnSpc>
                <a:spcPts val="1300"/>
              </a:lnSpc>
            </a:pPr>
            <a:r>
              <a:rPr lang="en-US" sz="1600" b="1" dirty="0">
                <a:ea typeface="Open Sans" pitchFamily="34" charset="-122"/>
                <a:cs typeface="Open Sans" pitchFamily="34" charset="-120"/>
              </a:rPr>
              <a:t>www.kalashenergycorporation.com</a:t>
            </a:r>
            <a:endParaRPr lang="en-US" sz="1600" b="1" dirty="0"/>
          </a:p>
        </p:txBody>
      </p:sp>
      <p:sp>
        <p:nvSpPr>
          <p:cNvPr id="48" name="Text 20">
            <a:extLst>
              <a:ext uri="{FF2B5EF4-FFF2-40B4-BE49-F238E27FC236}">
                <a16:creationId xmlns:a16="http://schemas.microsoft.com/office/drawing/2014/main" id="{F3505CE7-D29B-A597-6D8E-EED3A66E417A}"/>
              </a:ext>
            </a:extLst>
          </p:cNvPr>
          <p:cNvSpPr/>
          <p:nvPr/>
        </p:nvSpPr>
        <p:spPr>
          <a:xfrm>
            <a:off x="1942385" y="6298230"/>
            <a:ext cx="9623934" cy="1847716"/>
          </a:xfrm>
          <a:prstGeom prst="rect">
            <a:avLst/>
          </a:prstGeom>
          <a:noFill/>
          <a:ln/>
        </p:spPr>
        <p:txBody>
          <a:bodyPr wrap="none" lIns="0" tIns="0" rIns="0" bIns="0" rtlCol="0" anchor="t"/>
          <a:lstStyle/>
          <a:p>
            <a:pPr algn="just">
              <a:lnSpc>
                <a:spcPts val="1300"/>
              </a:lnSpc>
            </a:pPr>
            <a:r>
              <a:rPr lang="en-US" sz="1600" dirty="0">
                <a:ea typeface="Open Sans" pitchFamily="34" charset="-122"/>
                <a:cs typeface="Open Sans" pitchFamily="34" charset="-120"/>
              </a:rPr>
              <a:t>	</a:t>
            </a:r>
            <a:endParaRPr lang="en-US" sz="1600" dirty="0"/>
          </a:p>
        </p:txBody>
      </p:sp>
      <p:sp>
        <p:nvSpPr>
          <p:cNvPr id="53" name="Text 20">
            <a:extLst>
              <a:ext uri="{FF2B5EF4-FFF2-40B4-BE49-F238E27FC236}">
                <a16:creationId xmlns:a16="http://schemas.microsoft.com/office/drawing/2014/main" id="{E381E824-71BC-7B4B-6149-8338EEF44868}"/>
              </a:ext>
            </a:extLst>
          </p:cNvPr>
          <p:cNvSpPr/>
          <p:nvPr/>
        </p:nvSpPr>
        <p:spPr>
          <a:xfrm>
            <a:off x="5647918" y="6277625"/>
            <a:ext cx="7380519" cy="315754"/>
          </a:xfrm>
          <a:prstGeom prst="rect">
            <a:avLst/>
          </a:prstGeom>
          <a:noFill/>
          <a:ln/>
        </p:spPr>
        <p:txBody>
          <a:bodyPr wrap="none" lIns="0" tIns="0" rIns="0" bIns="0" rtlCol="0" anchor="t"/>
          <a:lstStyle/>
          <a:p>
            <a:pPr algn="just">
              <a:lnSpc>
                <a:spcPts val="1300"/>
              </a:lnSpc>
            </a:pPr>
            <a:endParaRPr lang="en-US" sz="1600" dirty="0"/>
          </a:p>
        </p:txBody>
      </p:sp>
      <p:pic>
        <p:nvPicPr>
          <p:cNvPr id="56" name="Picture 55">
            <a:extLst>
              <a:ext uri="{FF2B5EF4-FFF2-40B4-BE49-F238E27FC236}">
                <a16:creationId xmlns:a16="http://schemas.microsoft.com/office/drawing/2014/main" id="{CD3721B7-F592-33BD-936C-4D0587E0F0D5}"/>
              </a:ext>
            </a:extLst>
          </p:cNvPr>
          <p:cNvPicPr>
            <a:picLocks noChangeAspect="1"/>
          </p:cNvPicPr>
          <p:nvPr/>
        </p:nvPicPr>
        <p:blipFill>
          <a:blip r:embed="rId3"/>
          <a:stretch>
            <a:fillRect/>
          </a:stretch>
        </p:blipFill>
        <p:spPr>
          <a:xfrm>
            <a:off x="9040047" y="4585394"/>
            <a:ext cx="5604932" cy="36442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a:extLst>
              <a:ext uri="{FF2B5EF4-FFF2-40B4-BE49-F238E27FC236}">
                <a16:creationId xmlns:a16="http://schemas.microsoft.com/office/drawing/2014/main" id="{A68E0BCF-AF59-58F4-DB2F-031B55C318F0}"/>
              </a:ext>
            </a:extLst>
          </p:cNvPr>
          <p:cNvSpPr txBox="1"/>
          <p:nvPr/>
        </p:nvSpPr>
        <p:spPr>
          <a:xfrm>
            <a:off x="9161368" y="2195715"/>
            <a:ext cx="5590353" cy="234416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indent="0" algn="just">
              <a:lnSpc>
                <a:spcPct val="150000"/>
              </a:lnSpc>
              <a:buNone/>
            </a:pPr>
            <a:r>
              <a:rPr lang="en-US" sz="2000" dirty="0">
                <a:ea typeface="Roboto" pitchFamily="34" charset="-122"/>
                <a:cs typeface="Roboto" pitchFamily="34" charset="-120"/>
              </a:rPr>
              <a:t>Our team is standing by to answer all your questions and guide you through a seamless transition to a more efficient and sustainable future. Let's build a greener, more cost-effective operation together. “SAVE EARTH”</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154555" y="273963"/>
            <a:ext cx="10321171" cy="1529041"/>
          </a:xfrm>
          <a:prstGeom prst="rect">
            <a:avLst/>
          </a:prstGeom>
          <a:noFill/>
          <a:ln/>
        </p:spPr>
        <p:txBody>
          <a:bodyPr wrap="none" lIns="0" tIns="0" rIns="0" bIns="0" rtlCol="0" anchor="t"/>
          <a:lstStyle/>
          <a:p>
            <a:pPr marL="0" indent="0" algn="ctr">
              <a:lnSpc>
                <a:spcPts val="4850"/>
              </a:lnSpc>
              <a:buNone/>
            </a:pPr>
            <a:r>
              <a:rPr lang="en-US" sz="3200" b="1" dirty="0">
                <a:ea typeface="Poppins Bold" pitchFamily="34" charset="-122"/>
                <a:cs typeface="Poppins Bold" pitchFamily="34" charset="-120"/>
              </a:rPr>
              <a:t>Introduction</a:t>
            </a:r>
            <a:endParaRPr lang="en-US" sz="4000" b="1" dirty="0">
              <a:ea typeface="Poppins Bold" pitchFamily="34" charset="-122"/>
              <a:cs typeface="Poppins Bold" pitchFamily="34" charset="-120"/>
            </a:endParaRPr>
          </a:p>
          <a:p>
            <a:pPr marL="0" indent="0" algn="ctr">
              <a:lnSpc>
                <a:spcPts val="4850"/>
              </a:lnSpc>
              <a:buNone/>
            </a:pPr>
            <a:r>
              <a:rPr lang="en-US" sz="4000" b="1" dirty="0">
                <a:ea typeface="Poppins Bold" pitchFamily="34" charset="-122"/>
                <a:cs typeface="Poppins Bold" pitchFamily="34" charset="-120"/>
              </a:rPr>
              <a:t> </a:t>
            </a:r>
            <a:r>
              <a:rPr lang="en-US" sz="3200" b="1" dirty="0">
                <a:ea typeface="Poppins Bold" pitchFamily="34" charset="-122"/>
                <a:cs typeface="Poppins Bold" pitchFamily="34" charset="-120"/>
              </a:rPr>
              <a:t>What</a:t>
            </a:r>
            <a:r>
              <a:rPr lang="en-US" sz="3600" b="1" dirty="0">
                <a:ea typeface="Poppins Bold" pitchFamily="34" charset="-122"/>
                <a:cs typeface="Poppins Bold" pitchFamily="34" charset="-120"/>
              </a:rPr>
              <a:t> </a:t>
            </a:r>
            <a:r>
              <a:rPr lang="en-US" sz="3200" b="1" dirty="0">
                <a:ea typeface="Poppins Bold" pitchFamily="34" charset="-122"/>
                <a:cs typeface="Poppins Bold" pitchFamily="34" charset="-120"/>
              </a:rPr>
              <a:t>is</a:t>
            </a:r>
            <a:r>
              <a:rPr lang="en-US" sz="3600" b="1" dirty="0">
                <a:ea typeface="Poppins Bold" pitchFamily="34" charset="-122"/>
                <a:cs typeface="Poppins Bold" pitchFamily="34" charset="-120"/>
              </a:rPr>
              <a:t> an </a:t>
            </a:r>
            <a:r>
              <a:rPr lang="en-US" sz="3200" b="1" dirty="0">
                <a:ea typeface="Poppins Bold" pitchFamily="34" charset="-122"/>
                <a:cs typeface="Poppins Bold" pitchFamily="34" charset="-120"/>
              </a:rPr>
              <a:t>HHO</a:t>
            </a:r>
            <a:r>
              <a:rPr lang="en-US" sz="3600" b="1" dirty="0">
                <a:ea typeface="Poppins Bold" pitchFamily="34" charset="-122"/>
                <a:cs typeface="Poppins Bold" pitchFamily="34" charset="-120"/>
              </a:rPr>
              <a:t> </a:t>
            </a:r>
            <a:r>
              <a:rPr lang="en-US" sz="3200" b="1" dirty="0">
                <a:ea typeface="Poppins Bold" pitchFamily="34" charset="-122"/>
                <a:cs typeface="Poppins Bold" pitchFamily="34" charset="-120"/>
              </a:rPr>
              <a:t>Generator</a:t>
            </a:r>
            <a:endParaRPr lang="en-US" sz="3600" b="1" dirty="0"/>
          </a:p>
        </p:txBody>
      </p:sp>
      <p:sp>
        <p:nvSpPr>
          <p:cNvPr id="3" name="Text 1"/>
          <p:cNvSpPr/>
          <p:nvPr/>
        </p:nvSpPr>
        <p:spPr>
          <a:xfrm>
            <a:off x="793790" y="2142626"/>
            <a:ext cx="13042821" cy="635079"/>
          </a:xfrm>
          <a:prstGeom prst="rect">
            <a:avLst/>
          </a:prstGeom>
          <a:noFill/>
          <a:ln/>
        </p:spPr>
        <p:txBody>
          <a:bodyPr wrap="square" lIns="0" tIns="0" rIns="0" bIns="0" rtlCol="0" anchor="t"/>
          <a:lstStyle/>
          <a:p>
            <a:pPr marL="342900" indent="-342900" algn="just">
              <a:lnSpc>
                <a:spcPts val="2500"/>
              </a:lnSpc>
              <a:buFont typeface="Arial" panose="020B0604020202020204" pitchFamily="34" charset="0"/>
              <a:buChar char="•"/>
            </a:pPr>
            <a:r>
              <a:rPr lang="en-US" sz="2000" b="1" dirty="0">
                <a:ea typeface="Open Sans" pitchFamily="34" charset="-122"/>
                <a:cs typeface="Open Sans" pitchFamily="34" charset="-120"/>
              </a:rPr>
              <a:t>An HHO Generator is a device that uses electrolysis to split water (H₂O) into hydrogen (H₂) and oxygen (O₂) gases, often called Green Gas.</a:t>
            </a:r>
            <a:endParaRPr lang="en-US" sz="2000" b="1" dirty="0"/>
          </a:p>
        </p:txBody>
      </p:sp>
      <p:sp>
        <p:nvSpPr>
          <p:cNvPr id="4" name="Text 2"/>
          <p:cNvSpPr/>
          <p:nvPr/>
        </p:nvSpPr>
        <p:spPr>
          <a:xfrm>
            <a:off x="793729" y="3016450"/>
            <a:ext cx="13042821" cy="635079"/>
          </a:xfrm>
          <a:prstGeom prst="rect">
            <a:avLst/>
          </a:prstGeom>
          <a:noFill/>
          <a:ln/>
        </p:spPr>
        <p:txBody>
          <a:bodyPr wrap="square" lIns="0" tIns="0" rIns="0" bIns="0" rtlCol="0" anchor="t"/>
          <a:lstStyle/>
          <a:p>
            <a:pPr marL="342900" indent="-342900" algn="just">
              <a:lnSpc>
                <a:spcPts val="2500"/>
              </a:lnSpc>
              <a:buFont typeface="Arial" panose="020B0604020202020204" pitchFamily="34" charset="0"/>
              <a:buChar char="•"/>
            </a:pPr>
            <a:r>
              <a:rPr lang="en-US" sz="2000" b="1" dirty="0">
                <a:ea typeface="Open Sans" pitchFamily="34" charset="-122"/>
                <a:cs typeface="Open Sans" pitchFamily="34" charset="-120"/>
              </a:rPr>
              <a:t>The generated gas is then introduced into an internal combustion engine or other heating systems, through gas burner where it mixes with the regular fuel. This results in:</a:t>
            </a:r>
            <a:endParaRPr lang="en-US" sz="2000" b="1" dirty="0"/>
          </a:p>
        </p:txBody>
      </p:sp>
      <p:sp>
        <p:nvSpPr>
          <p:cNvPr id="5" name="Shape 3"/>
          <p:cNvSpPr/>
          <p:nvPr/>
        </p:nvSpPr>
        <p:spPr>
          <a:xfrm>
            <a:off x="828080" y="4008029"/>
            <a:ext cx="4215289" cy="1824276"/>
          </a:xfrm>
          <a:prstGeom prst="roundRect">
            <a:avLst>
              <a:gd name="adj" fmla="val 6015"/>
            </a:avLst>
          </a:prstGeom>
          <a:ln/>
        </p:spPr>
        <p:style>
          <a:lnRef idx="1">
            <a:schemeClr val="accent3"/>
          </a:lnRef>
          <a:fillRef idx="2">
            <a:schemeClr val="accent3"/>
          </a:fillRef>
          <a:effectRef idx="1">
            <a:schemeClr val="accent3"/>
          </a:effectRef>
          <a:fontRef idx="minor">
            <a:schemeClr val="dk1"/>
          </a:fontRef>
        </p:style>
        <p:txBody>
          <a:bodyPr/>
          <a:lstStyle/>
          <a:p>
            <a:pPr algn="just"/>
            <a:endParaRPr lang="en-IN" sz="2400" b="1"/>
          </a:p>
        </p:txBody>
      </p:sp>
      <p:sp>
        <p:nvSpPr>
          <p:cNvPr id="6" name="Shape 4"/>
          <p:cNvSpPr/>
          <p:nvPr/>
        </p:nvSpPr>
        <p:spPr>
          <a:xfrm>
            <a:off x="770930" y="4028599"/>
            <a:ext cx="91440" cy="1824276"/>
          </a:xfrm>
          <a:prstGeom prst="roundRect">
            <a:avLst>
              <a:gd name="adj" fmla="val 91163"/>
            </a:avLst>
          </a:prstGeom>
          <a:solidFill>
            <a:srgbClr val="835E54"/>
          </a:solidFill>
          <a:ln/>
        </p:spPr>
        <p:txBody>
          <a:bodyPr/>
          <a:lstStyle/>
          <a:p>
            <a:pPr algn="just"/>
            <a:endParaRPr lang="en-IN" sz="2400" b="1"/>
          </a:p>
        </p:txBody>
      </p:sp>
      <p:sp>
        <p:nvSpPr>
          <p:cNvPr id="7" name="Text 5"/>
          <p:cNvSpPr/>
          <p:nvPr/>
        </p:nvSpPr>
        <p:spPr>
          <a:xfrm>
            <a:off x="1083588" y="4249817"/>
            <a:ext cx="2480905" cy="310158"/>
          </a:xfrm>
          <a:prstGeom prst="rect">
            <a:avLst/>
          </a:prstGeom>
          <a:noFill/>
          <a:ln/>
        </p:spPr>
        <p:txBody>
          <a:bodyPr wrap="none" lIns="0" tIns="0" rIns="0" bIns="0" rtlCol="0" anchor="t"/>
          <a:lstStyle/>
          <a:p>
            <a:pPr marL="0" indent="0" algn="just">
              <a:lnSpc>
                <a:spcPts val="2400"/>
              </a:lnSpc>
              <a:buNone/>
            </a:pPr>
            <a:r>
              <a:rPr lang="en-US" sz="2800" b="1" dirty="0">
                <a:ea typeface="Poppins Bold" pitchFamily="34" charset="-122"/>
                <a:cs typeface="Poppins Bold" pitchFamily="34" charset="-120"/>
              </a:rPr>
              <a:t>Power Source</a:t>
            </a:r>
            <a:endParaRPr lang="en-US" sz="2800" b="1" dirty="0"/>
          </a:p>
        </p:txBody>
      </p:sp>
      <p:sp>
        <p:nvSpPr>
          <p:cNvPr id="8" name="Text 6"/>
          <p:cNvSpPr/>
          <p:nvPr/>
        </p:nvSpPr>
        <p:spPr>
          <a:xfrm>
            <a:off x="1083588" y="4679037"/>
            <a:ext cx="3704273" cy="952619"/>
          </a:xfrm>
          <a:prstGeom prst="rect">
            <a:avLst/>
          </a:prstGeom>
          <a:noFill/>
          <a:ln/>
        </p:spPr>
        <p:txBody>
          <a:bodyPr wrap="square" lIns="0" tIns="0" rIns="0" bIns="0" rtlCol="0" anchor="t"/>
          <a:lstStyle/>
          <a:p>
            <a:pPr marL="0" indent="0" algn="just">
              <a:lnSpc>
                <a:spcPts val="2500"/>
              </a:lnSpc>
              <a:buNone/>
            </a:pPr>
            <a:r>
              <a:rPr lang="en-US" sz="2000" b="1" dirty="0">
                <a:ea typeface="Open Sans" pitchFamily="34" charset="-122"/>
                <a:cs typeface="Open Sans" pitchFamily="34" charset="-120"/>
              </a:rPr>
              <a:t>Runs on electricity.</a:t>
            </a:r>
            <a:endParaRPr lang="en-US" sz="2000" b="1" dirty="0"/>
          </a:p>
        </p:txBody>
      </p:sp>
      <p:sp>
        <p:nvSpPr>
          <p:cNvPr id="9" name="Shape 7"/>
          <p:cNvSpPr/>
          <p:nvPr/>
        </p:nvSpPr>
        <p:spPr>
          <a:xfrm>
            <a:off x="5207437" y="4028599"/>
            <a:ext cx="4215408" cy="1824276"/>
          </a:xfrm>
          <a:prstGeom prst="roundRect">
            <a:avLst>
              <a:gd name="adj" fmla="val 6015"/>
            </a:avLst>
          </a:prstGeom>
          <a:ln/>
        </p:spPr>
        <p:style>
          <a:lnRef idx="1">
            <a:schemeClr val="accent3"/>
          </a:lnRef>
          <a:fillRef idx="2">
            <a:schemeClr val="accent3"/>
          </a:fillRef>
          <a:effectRef idx="1">
            <a:schemeClr val="accent3"/>
          </a:effectRef>
          <a:fontRef idx="minor">
            <a:schemeClr val="dk1"/>
          </a:fontRef>
        </p:style>
        <p:txBody>
          <a:bodyPr/>
          <a:lstStyle/>
          <a:p>
            <a:pPr algn="just"/>
            <a:endParaRPr lang="en-IN" sz="2400" b="1"/>
          </a:p>
        </p:txBody>
      </p:sp>
      <p:sp>
        <p:nvSpPr>
          <p:cNvPr id="10" name="Shape 8"/>
          <p:cNvSpPr/>
          <p:nvPr/>
        </p:nvSpPr>
        <p:spPr>
          <a:xfrm>
            <a:off x="5184577" y="4028599"/>
            <a:ext cx="91440" cy="1824276"/>
          </a:xfrm>
          <a:prstGeom prst="roundRect">
            <a:avLst>
              <a:gd name="adj" fmla="val 91163"/>
            </a:avLst>
          </a:prstGeom>
          <a:solidFill>
            <a:srgbClr val="835E54"/>
          </a:solidFill>
          <a:ln/>
        </p:spPr>
        <p:txBody>
          <a:bodyPr/>
          <a:lstStyle/>
          <a:p>
            <a:pPr algn="just"/>
            <a:endParaRPr lang="en-IN" sz="2400" b="1"/>
          </a:p>
        </p:txBody>
      </p:sp>
      <p:sp>
        <p:nvSpPr>
          <p:cNvPr id="11" name="Text 9"/>
          <p:cNvSpPr/>
          <p:nvPr/>
        </p:nvSpPr>
        <p:spPr>
          <a:xfrm>
            <a:off x="5497235" y="4249817"/>
            <a:ext cx="2480905" cy="310158"/>
          </a:xfrm>
          <a:prstGeom prst="rect">
            <a:avLst/>
          </a:prstGeom>
          <a:noFill/>
          <a:ln/>
        </p:spPr>
        <p:txBody>
          <a:bodyPr wrap="none" lIns="0" tIns="0" rIns="0" bIns="0" rtlCol="0" anchor="t"/>
          <a:lstStyle/>
          <a:p>
            <a:pPr marL="0" indent="0" algn="just">
              <a:lnSpc>
                <a:spcPts val="2400"/>
              </a:lnSpc>
              <a:buNone/>
            </a:pPr>
            <a:r>
              <a:rPr lang="en-US" sz="2800" b="1" dirty="0">
                <a:ea typeface="Poppins Bold" pitchFamily="34" charset="-122"/>
                <a:cs typeface="Poppins Bold" pitchFamily="34" charset="-120"/>
              </a:rPr>
              <a:t>Fuel Source</a:t>
            </a:r>
            <a:endParaRPr lang="en-US" sz="2800" b="1" dirty="0"/>
          </a:p>
        </p:txBody>
      </p:sp>
      <p:sp>
        <p:nvSpPr>
          <p:cNvPr id="12" name="Text 10"/>
          <p:cNvSpPr/>
          <p:nvPr/>
        </p:nvSpPr>
        <p:spPr>
          <a:xfrm>
            <a:off x="5497235" y="4679037"/>
            <a:ext cx="3704392" cy="952619"/>
          </a:xfrm>
          <a:prstGeom prst="rect">
            <a:avLst/>
          </a:prstGeom>
          <a:noFill/>
          <a:ln/>
        </p:spPr>
        <p:txBody>
          <a:bodyPr wrap="square" lIns="0" tIns="0" rIns="0" bIns="0" rtlCol="0" anchor="t"/>
          <a:lstStyle/>
          <a:p>
            <a:pPr marL="0" indent="0" algn="just">
              <a:lnSpc>
                <a:spcPts val="2500"/>
              </a:lnSpc>
              <a:buNone/>
            </a:pPr>
            <a:r>
              <a:rPr lang="en-US" sz="2000" b="1" dirty="0">
                <a:ea typeface="Open Sans" pitchFamily="34" charset="-122"/>
                <a:cs typeface="Open Sans" pitchFamily="34" charset="-120"/>
              </a:rPr>
              <a:t>Distilled water or R.O Water.</a:t>
            </a:r>
            <a:endParaRPr lang="en-US" sz="2000" b="1" dirty="0"/>
          </a:p>
        </p:txBody>
      </p:sp>
      <p:sp>
        <p:nvSpPr>
          <p:cNvPr id="13" name="Shape 11"/>
          <p:cNvSpPr/>
          <p:nvPr/>
        </p:nvSpPr>
        <p:spPr>
          <a:xfrm>
            <a:off x="9621203" y="4028599"/>
            <a:ext cx="4460557" cy="1824276"/>
          </a:xfrm>
          <a:prstGeom prst="roundRect">
            <a:avLst>
              <a:gd name="adj" fmla="val 6015"/>
            </a:avLst>
          </a:prstGeom>
          <a:ln/>
        </p:spPr>
        <p:style>
          <a:lnRef idx="1">
            <a:schemeClr val="accent3"/>
          </a:lnRef>
          <a:fillRef idx="2">
            <a:schemeClr val="accent3"/>
          </a:fillRef>
          <a:effectRef idx="1">
            <a:schemeClr val="accent3"/>
          </a:effectRef>
          <a:fontRef idx="minor">
            <a:schemeClr val="dk1"/>
          </a:fontRef>
        </p:style>
        <p:txBody>
          <a:bodyPr/>
          <a:lstStyle/>
          <a:p>
            <a:pPr algn="just"/>
            <a:endParaRPr lang="en-IN" sz="2400" b="1"/>
          </a:p>
        </p:txBody>
      </p:sp>
      <p:sp>
        <p:nvSpPr>
          <p:cNvPr id="14" name="Shape 12"/>
          <p:cNvSpPr/>
          <p:nvPr/>
        </p:nvSpPr>
        <p:spPr>
          <a:xfrm>
            <a:off x="9598343" y="4028599"/>
            <a:ext cx="91440" cy="1824276"/>
          </a:xfrm>
          <a:prstGeom prst="roundRect">
            <a:avLst>
              <a:gd name="adj" fmla="val 91163"/>
            </a:avLst>
          </a:prstGeom>
          <a:solidFill>
            <a:srgbClr val="835E54"/>
          </a:solidFill>
          <a:ln/>
        </p:spPr>
        <p:txBody>
          <a:bodyPr/>
          <a:lstStyle/>
          <a:p>
            <a:pPr algn="just"/>
            <a:endParaRPr lang="en-IN" sz="2400" b="1"/>
          </a:p>
        </p:txBody>
      </p:sp>
      <p:sp>
        <p:nvSpPr>
          <p:cNvPr id="15" name="Text 13"/>
          <p:cNvSpPr/>
          <p:nvPr/>
        </p:nvSpPr>
        <p:spPr>
          <a:xfrm>
            <a:off x="9911001" y="4249817"/>
            <a:ext cx="2480905" cy="310158"/>
          </a:xfrm>
          <a:prstGeom prst="rect">
            <a:avLst/>
          </a:prstGeom>
          <a:noFill/>
          <a:ln/>
        </p:spPr>
        <p:txBody>
          <a:bodyPr wrap="none" lIns="0" tIns="0" rIns="0" bIns="0" rtlCol="0" anchor="t"/>
          <a:lstStyle/>
          <a:p>
            <a:pPr marL="0" indent="0" algn="just">
              <a:lnSpc>
                <a:spcPts val="2400"/>
              </a:lnSpc>
              <a:buNone/>
            </a:pPr>
            <a:r>
              <a:rPr lang="en-US" sz="2800" b="1" dirty="0">
                <a:ea typeface="Poppins Bold" pitchFamily="34" charset="-122"/>
                <a:cs typeface="Poppins Bold" pitchFamily="34" charset="-120"/>
              </a:rPr>
              <a:t>Output</a:t>
            </a:r>
            <a:endParaRPr lang="en-US" sz="2800" b="1" dirty="0"/>
          </a:p>
        </p:txBody>
      </p:sp>
      <p:sp>
        <p:nvSpPr>
          <p:cNvPr id="16" name="Text 14"/>
          <p:cNvSpPr/>
          <p:nvPr/>
        </p:nvSpPr>
        <p:spPr>
          <a:xfrm>
            <a:off x="9911001" y="4648707"/>
            <a:ext cx="1363360" cy="310159"/>
          </a:xfrm>
          <a:prstGeom prst="rect">
            <a:avLst/>
          </a:prstGeom>
          <a:noFill/>
          <a:ln/>
        </p:spPr>
        <p:txBody>
          <a:bodyPr wrap="none" lIns="0" tIns="0" rIns="0" bIns="0" rtlCol="0" anchor="t"/>
          <a:lstStyle/>
          <a:p>
            <a:pPr marL="0" indent="0" algn="just">
              <a:lnSpc>
                <a:spcPts val="2500"/>
              </a:lnSpc>
              <a:buNone/>
            </a:pPr>
            <a:r>
              <a:rPr lang="en-US" b="1" dirty="0">
                <a:ea typeface="Open Sans" pitchFamily="34" charset="-122"/>
                <a:cs typeface="Open Sans" pitchFamily="34" charset="-120"/>
              </a:rPr>
              <a:t>Live flammable Hydrogen gas.</a:t>
            </a:r>
          </a:p>
          <a:p>
            <a:pPr marL="0" indent="0" algn="just">
              <a:lnSpc>
                <a:spcPts val="2500"/>
              </a:lnSpc>
              <a:buNone/>
            </a:pPr>
            <a:r>
              <a:rPr lang="en-US" b="1" dirty="0">
                <a:ea typeface="Open Sans" pitchFamily="34" charset="-122"/>
                <a:cs typeface="Open Sans" pitchFamily="34" charset="-120"/>
              </a:rPr>
              <a:t>use as a Co - Fuel (No Storage)</a:t>
            </a:r>
            <a:endParaRPr lang="en-US" b="1" dirty="0"/>
          </a:p>
        </p:txBody>
      </p:sp>
      <p:sp>
        <p:nvSpPr>
          <p:cNvPr id="17" name="Text 15"/>
          <p:cNvSpPr/>
          <p:nvPr/>
        </p:nvSpPr>
        <p:spPr>
          <a:xfrm>
            <a:off x="793790" y="6296246"/>
            <a:ext cx="13042821" cy="317540"/>
          </a:xfrm>
          <a:prstGeom prst="rect">
            <a:avLst/>
          </a:prstGeom>
          <a:noFill/>
          <a:ln/>
        </p:spPr>
        <p:txBody>
          <a:bodyPr wrap="none" lIns="0" tIns="0" rIns="0" bIns="0" rtlCol="0" anchor="t"/>
          <a:lstStyle/>
          <a:p>
            <a:pPr marL="342900" indent="-342900" algn="just">
              <a:lnSpc>
                <a:spcPts val="2500"/>
              </a:lnSpc>
              <a:buFont typeface="Arial" panose="020B0604020202020204" pitchFamily="34" charset="0"/>
              <a:buChar char="•"/>
            </a:pPr>
            <a:r>
              <a:rPr lang="en-US" sz="2000" b="1" dirty="0">
                <a:ea typeface="Open Sans" pitchFamily="34" charset="-122"/>
                <a:cs typeface="Open Sans" pitchFamily="34" charset="-120"/>
              </a:rPr>
              <a:t>It’s seen as a clean-energy booster because the only emission from burning HHO itself is water vapor.</a:t>
            </a:r>
            <a:endParaRPr lang="en-US" sz="2000" b="1" dirty="0"/>
          </a:p>
        </p:txBody>
      </p:sp>
      <p:sp>
        <p:nvSpPr>
          <p:cNvPr id="18" name="Text 16"/>
          <p:cNvSpPr/>
          <p:nvPr/>
        </p:nvSpPr>
        <p:spPr>
          <a:xfrm>
            <a:off x="793790" y="6769524"/>
            <a:ext cx="13042821" cy="317540"/>
          </a:xfrm>
          <a:prstGeom prst="rect">
            <a:avLst/>
          </a:prstGeom>
          <a:noFill/>
          <a:ln/>
        </p:spPr>
        <p:txBody>
          <a:bodyPr wrap="none" lIns="0" tIns="0" rIns="0" bIns="0" rtlCol="0" anchor="t"/>
          <a:lstStyle/>
          <a:p>
            <a:pPr marL="342900" indent="-342900" algn="just">
              <a:lnSpc>
                <a:spcPts val="2500"/>
              </a:lnSpc>
              <a:buFont typeface="Arial" panose="020B0604020202020204" pitchFamily="34" charset="0"/>
              <a:buChar char="•"/>
            </a:pPr>
            <a:r>
              <a:rPr lang="en-US" sz="2000" b="1" dirty="0">
                <a:ea typeface="Open Sans" pitchFamily="34" charset="-122"/>
                <a:cs typeface="Open Sans" pitchFamily="34" charset="-120"/>
              </a:rPr>
              <a:t>Basic definition: A device that uses electrolysis to split water into hydrogen and oxygen gas for fuel enhancement.</a:t>
            </a:r>
            <a:endParaRPr lang="en-US"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7307" y="21828"/>
            <a:ext cx="5831840" cy="8229600"/>
          </a:xfrm>
          <a:prstGeom prst="rect">
            <a:avLst/>
          </a:prstGeom>
        </p:spPr>
        <p:style>
          <a:lnRef idx="1">
            <a:schemeClr val="accent3"/>
          </a:lnRef>
          <a:fillRef idx="2">
            <a:schemeClr val="accent3"/>
          </a:fillRef>
          <a:effectRef idx="1">
            <a:schemeClr val="accent3"/>
          </a:effectRef>
          <a:fontRef idx="minor">
            <a:schemeClr val="dk1"/>
          </a:fontRef>
        </p:style>
      </p:pic>
      <p:sp>
        <p:nvSpPr>
          <p:cNvPr id="4" name="Text 0"/>
          <p:cNvSpPr/>
          <p:nvPr/>
        </p:nvSpPr>
        <p:spPr>
          <a:xfrm>
            <a:off x="5879147" y="66638"/>
            <a:ext cx="7556421" cy="1240155"/>
          </a:xfrm>
          <a:prstGeom prst="rect">
            <a:avLst/>
          </a:prstGeom>
          <a:noFill/>
          <a:ln/>
        </p:spPr>
        <p:txBody>
          <a:bodyPr wrap="square" lIns="0" tIns="0" rIns="0" bIns="0" rtlCol="0" anchor="t"/>
          <a:lstStyle/>
          <a:p>
            <a:pPr marL="0" indent="0" algn="ctr">
              <a:lnSpc>
                <a:spcPts val="4850"/>
              </a:lnSpc>
              <a:buNone/>
            </a:pPr>
            <a:r>
              <a:rPr lang="en-US" sz="3200" b="1" dirty="0">
                <a:ea typeface="Poppins Bold" pitchFamily="34" charset="-122"/>
                <a:cs typeface="Poppins Bold" pitchFamily="34" charset="-120"/>
              </a:rPr>
              <a:t>Working Principle</a:t>
            </a:r>
          </a:p>
          <a:p>
            <a:pPr marL="0" indent="0" algn="ctr">
              <a:lnSpc>
                <a:spcPts val="4850"/>
              </a:lnSpc>
              <a:buNone/>
            </a:pPr>
            <a:r>
              <a:rPr lang="en-US" sz="3200" b="1" dirty="0">
                <a:ea typeface="Poppins Bold" pitchFamily="34" charset="-122"/>
                <a:cs typeface="Poppins Bold" pitchFamily="34" charset="-120"/>
              </a:rPr>
              <a:t>Enhancing Combustion Efficiency</a:t>
            </a:r>
            <a:endParaRPr lang="en-US" sz="5400" dirty="0"/>
          </a:p>
        </p:txBody>
      </p:sp>
      <p:sp>
        <p:nvSpPr>
          <p:cNvPr id="5" name="Text 1"/>
          <p:cNvSpPr/>
          <p:nvPr/>
        </p:nvSpPr>
        <p:spPr>
          <a:xfrm>
            <a:off x="6280189" y="1580257"/>
            <a:ext cx="7556421" cy="317540"/>
          </a:xfrm>
          <a:prstGeom prst="rect">
            <a:avLst/>
          </a:prstGeom>
          <a:noFill/>
          <a:ln/>
        </p:spPr>
        <p:txBody>
          <a:bodyPr wrap="none" lIns="0" tIns="0" rIns="0" bIns="0" rtlCol="0" anchor="t"/>
          <a:lstStyle/>
          <a:p>
            <a:pPr marL="0" indent="0" algn="just">
              <a:lnSpc>
                <a:spcPts val="2500"/>
              </a:lnSpc>
              <a:buNone/>
            </a:pPr>
            <a:r>
              <a:rPr lang="en-US" b="1" dirty="0">
                <a:ea typeface="Open Sans" pitchFamily="34" charset="-122"/>
                <a:cs typeface="Open Sans" pitchFamily="34" charset="-120"/>
              </a:rPr>
              <a:t>Explanation: How HHO gases are fed in to improve combustion efficiency.</a:t>
            </a:r>
            <a:endParaRPr lang="en-US" b="1" dirty="0"/>
          </a:p>
        </p:txBody>
      </p:sp>
      <p:sp>
        <p:nvSpPr>
          <p:cNvPr id="6" name="Text 2"/>
          <p:cNvSpPr/>
          <p:nvPr/>
        </p:nvSpPr>
        <p:spPr>
          <a:xfrm>
            <a:off x="6280190" y="2158206"/>
            <a:ext cx="198358" cy="248007"/>
          </a:xfrm>
          <a:prstGeom prst="rect">
            <a:avLst/>
          </a:prstGeom>
          <a:noFill/>
          <a:ln/>
        </p:spPr>
        <p:txBody>
          <a:bodyPr wrap="none" lIns="0" tIns="0" rIns="0" bIns="0" rtlCol="0" anchor="t"/>
          <a:lstStyle/>
          <a:p>
            <a:pPr marL="0" indent="0" algn="just">
              <a:lnSpc>
                <a:spcPts val="2500"/>
              </a:lnSpc>
              <a:buNone/>
            </a:pPr>
            <a:r>
              <a:rPr lang="en-US" b="1" dirty="0">
                <a:ea typeface="Poppins Light" pitchFamily="34" charset="-122"/>
                <a:cs typeface="Poppins Light" pitchFamily="34" charset="-120"/>
              </a:rPr>
              <a:t>01</a:t>
            </a:r>
            <a:endParaRPr lang="en-US" b="1" dirty="0"/>
          </a:p>
        </p:txBody>
      </p:sp>
      <p:sp>
        <p:nvSpPr>
          <p:cNvPr id="7" name="Shape 3"/>
          <p:cNvSpPr/>
          <p:nvPr/>
        </p:nvSpPr>
        <p:spPr>
          <a:xfrm>
            <a:off x="6280190" y="2472531"/>
            <a:ext cx="3679031" cy="22860"/>
          </a:xfrm>
          <a:prstGeom prst="rect">
            <a:avLst/>
          </a:prstGeom>
          <a:solidFill>
            <a:srgbClr val="835E54"/>
          </a:solidFill>
          <a:ln/>
        </p:spPr>
        <p:txBody>
          <a:bodyPr/>
          <a:lstStyle/>
          <a:p>
            <a:pPr algn="just"/>
            <a:endParaRPr lang="en-IN" sz="2000"/>
          </a:p>
        </p:txBody>
      </p:sp>
      <p:sp>
        <p:nvSpPr>
          <p:cNvPr id="8" name="Text 4"/>
          <p:cNvSpPr/>
          <p:nvPr/>
        </p:nvSpPr>
        <p:spPr>
          <a:xfrm>
            <a:off x="6178592" y="2617430"/>
            <a:ext cx="2480905" cy="310158"/>
          </a:xfrm>
          <a:prstGeom prst="rect">
            <a:avLst/>
          </a:prstGeom>
          <a:noFill/>
          <a:ln/>
        </p:spPr>
        <p:txBody>
          <a:bodyPr wrap="none" lIns="0" tIns="0" rIns="0" bIns="0" rtlCol="0" anchor="t"/>
          <a:lstStyle/>
          <a:p>
            <a:pPr marL="0" indent="0" algn="just">
              <a:lnSpc>
                <a:spcPts val="2400"/>
              </a:lnSpc>
              <a:buNone/>
            </a:pPr>
            <a:r>
              <a:rPr lang="en-US" sz="2400" b="1" dirty="0">
                <a:ea typeface="Poppins Bold" pitchFamily="34" charset="-122"/>
                <a:cs typeface="Poppins Bold" pitchFamily="34" charset="-120"/>
              </a:rPr>
              <a:t>Gas Production</a:t>
            </a:r>
            <a:endParaRPr lang="en-US" sz="2400" dirty="0"/>
          </a:p>
        </p:txBody>
      </p:sp>
      <p:sp>
        <p:nvSpPr>
          <p:cNvPr id="9" name="Text 5"/>
          <p:cNvSpPr/>
          <p:nvPr/>
        </p:nvSpPr>
        <p:spPr>
          <a:xfrm>
            <a:off x="6021168" y="3046651"/>
            <a:ext cx="3938053" cy="1587698"/>
          </a:xfrm>
          <a:prstGeom prst="rect">
            <a:avLst/>
          </a:prstGeom>
          <a:noFill/>
          <a:ln/>
        </p:spPr>
        <p:txBody>
          <a:bodyPr wrap="square" lIns="0" tIns="0" rIns="0" bIns="0" rtlCol="0" anchor="t"/>
          <a:lstStyle/>
          <a:p>
            <a:pPr marL="0" indent="0" algn="just">
              <a:lnSpc>
                <a:spcPts val="2500"/>
              </a:lnSpc>
              <a:buNone/>
            </a:pPr>
            <a:r>
              <a:rPr lang="en-US" dirty="0">
                <a:ea typeface="Open Sans" pitchFamily="34" charset="-122"/>
                <a:cs typeface="Open Sans" pitchFamily="34" charset="-120"/>
              </a:rPr>
              <a:t>The HHO generator produces a mixture of hydrogen and oxygen gases from water via electrolysis. The gas is immediately directed into the engine’s air intake system.</a:t>
            </a:r>
            <a:endParaRPr lang="en-US" dirty="0"/>
          </a:p>
        </p:txBody>
      </p:sp>
      <p:sp>
        <p:nvSpPr>
          <p:cNvPr id="10" name="Text 6"/>
          <p:cNvSpPr/>
          <p:nvPr/>
        </p:nvSpPr>
        <p:spPr>
          <a:xfrm>
            <a:off x="10157579" y="2158206"/>
            <a:ext cx="198358" cy="248007"/>
          </a:xfrm>
          <a:prstGeom prst="rect">
            <a:avLst/>
          </a:prstGeom>
          <a:noFill/>
          <a:ln/>
        </p:spPr>
        <p:txBody>
          <a:bodyPr wrap="none" lIns="0" tIns="0" rIns="0" bIns="0" rtlCol="0" anchor="t"/>
          <a:lstStyle/>
          <a:p>
            <a:pPr marL="0" indent="0" algn="just">
              <a:lnSpc>
                <a:spcPts val="2500"/>
              </a:lnSpc>
              <a:buNone/>
            </a:pPr>
            <a:r>
              <a:rPr lang="en-US" dirty="0">
                <a:ea typeface="Poppins Light" pitchFamily="34" charset="-122"/>
                <a:cs typeface="Poppins Light" pitchFamily="34" charset="-120"/>
              </a:rPr>
              <a:t>02</a:t>
            </a:r>
            <a:endParaRPr lang="en-US" dirty="0"/>
          </a:p>
        </p:txBody>
      </p:sp>
      <p:sp>
        <p:nvSpPr>
          <p:cNvPr id="11" name="Shape 7"/>
          <p:cNvSpPr/>
          <p:nvPr/>
        </p:nvSpPr>
        <p:spPr>
          <a:xfrm>
            <a:off x="10157579" y="2472531"/>
            <a:ext cx="3679031" cy="22860"/>
          </a:xfrm>
          <a:prstGeom prst="rect">
            <a:avLst/>
          </a:prstGeom>
          <a:solidFill>
            <a:srgbClr val="835E54"/>
          </a:solidFill>
          <a:ln/>
        </p:spPr>
        <p:txBody>
          <a:bodyPr/>
          <a:lstStyle/>
          <a:p>
            <a:pPr algn="just"/>
            <a:endParaRPr lang="en-IN" sz="2000"/>
          </a:p>
        </p:txBody>
      </p:sp>
      <p:sp>
        <p:nvSpPr>
          <p:cNvPr id="12" name="Text 8"/>
          <p:cNvSpPr/>
          <p:nvPr/>
        </p:nvSpPr>
        <p:spPr>
          <a:xfrm>
            <a:off x="10256758" y="2585381"/>
            <a:ext cx="2746534" cy="310158"/>
          </a:xfrm>
          <a:prstGeom prst="rect">
            <a:avLst/>
          </a:prstGeom>
          <a:noFill/>
          <a:ln/>
        </p:spPr>
        <p:txBody>
          <a:bodyPr wrap="none" lIns="0" tIns="0" rIns="0" bIns="0" rtlCol="0" anchor="t"/>
          <a:lstStyle/>
          <a:p>
            <a:pPr marL="0" indent="0" algn="just">
              <a:lnSpc>
                <a:spcPts val="2400"/>
              </a:lnSpc>
              <a:buNone/>
            </a:pPr>
            <a:r>
              <a:rPr lang="en-US" sz="2400" b="1" dirty="0">
                <a:ea typeface="Poppins Bold" pitchFamily="34" charset="-122"/>
                <a:cs typeface="Poppins Bold" pitchFamily="34" charset="-120"/>
              </a:rPr>
              <a:t>Engines Mixing with Intake Air</a:t>
            </a:r>
          </a:p>
        </p:txBody>
      </p:sp>
      <p:sp>
        <p:nvSpPr>
          <p:cNvPr id="13" name="Text 9"/>
          <p:cNvSpPr/>
          <p:nvPr/>
        </p:nvSpPr>
        <p:spPr>
          <a:xfrm>
            <a:off x="10355937" y="3101776"/>
            <a:ext cx="3938054" cy="1587698"/>
          </a:xfrm>
          <a:prstGeom prst="rect">
            <a:avLst/>
          </a:prstGeom>
          <a:noFill/>
          <a:ln/>
        </p:spPr>
        <p:txBody>
          <a:bodyPr wrap="square" lIns="0" tIns="0" rIns="0" bIns="0" rtlCol="0" anchor="t"/>
          <a:lstStyle/>
          <a:p>
            <a:pPr marL="0" indent="0" algn="just">
              <a:lnSpc>
                <a:spcPts val="2500"/>
              </a:lnSpc>
              <a:buNone/>
            </a:pPr>
            <a:r>
              <a:rPr lang="en-US" dirty="0">
                <a:ea typeface="Open Sans" pitchFamily="34" charset="-122"/>
                <a:cs typeface="Open Sans" pitchFamily="34" charset="-120"/>
              </a:rPr>
              <a:t>HHO gas blends with the incoming air-fuel mixture before entering the combustion chamber. Hydrogen is highly flammable and burns at a faster rate than gasoline or diesel hence saves fuel.</a:t>
            </a:r>
          </a:p>
          <a:p>
            <a:pPr marL="0" indent="0" algn="just">
              <a:lnSpc>
                <a:spcPts val="2500"/>
              </a:lnSpc>
              <a:buNone/>
            </a:pPr>
            <a:endParaRPr lang="en-US" dirty="0">
              <a:ea typeface="Open Sans" pitchFamily="34" charset="-122"/>
              <a:cs typeface="Open Sans" pitchFamily="34" charset="-120"/>
            </a:endParaRPr>
          </a:p>
          <a:p>
            <a:pPr marL="0" indent="0" algn="just">
              <a:lnSpc>
                <a:spcPts val="2500"/>
              </a:lnSpc>
              <a:buNone/>
            </a:pPr>
            <a:endParaRPr lang="en-US" dirty="0"/>
          </a:p>
        </p:txBody>
      </p:sp>
      <p:sp>
        <p:nvSpPr>
          <p:cNvPr id="14" name="Text 10"/>
          <p:cNvSpPr/>
          <p:nvPr/>
        </p:nvSpPr>
        <p:spPr>
          <a:xfrm>
            <a:off x="6093927" y="5354061"/>
            <a:ext cx="198358" cy="248007"/>
          </a:xfrm>
          <a:prstGeom prst="rect">
            <a:avLst/>
          </a:prstGeom>
          <a:noFill/>
          <a:ln/>
        </p:spPr>
        <p:txBody>
          <a:bodyPr wrap="none" lIns="0" tIns="0" rIns="0" bIns="0" rtlCol="0" anchor="t"/>
          <a:lstStyle/>
          <a:p>
            <a:pPr marL="0" indent="0" algn="just">
              <a:lnSpc>
                <a:spcPts val="2500"/>
              </a:lnSpc>
              <a:buNone/>
            </a:pPr>
            <a:r>
              <a:rPr lang="en-US" b="1" dirty="0">
                <a:ea typeface="Poppins Light" pitchFamily="34" charset="-122"/>
                <a:cs typeface="Poppins Light" pitchFamily="34" charset="-120"/>
              </a:rPr>
              <a:t>03</a:t>
            </a:r>
            <a:endParaRPr lang="en-US" b="1" dirty="0"/>
          </a:p>
        </p:txBody>
      </p:sp>
      <p:sp>
        <p:nvSpPr>
          <p:cNvPr id="15" name="Shape 11"/>
          <p:cNvSpPr/>
          <p:nvPr/>
        </p:nvSpPr>
        <p:spPr>
          <a:xfrm>
            <a:off x="6093927" y="5668386"/>
            <a:ext cx="7556421" cy="22860"/>
          </a:xfrm>
          <a:prstGeom prst="rect">
            <a:avLst/>
          </a:prstGeom>
          <a:solidFill>
            <a:srgbClr val="835E54"/>
          </a:solidFill>
          <a:ln/>
        </p:spPr>
        <p:txBody>
          <a:bodyPr/>
          <a:lstStyle/>
          <a:p>
            <a:pPr algn="just"/>
            <a:endParaRPr lang="en-IN" sz="2000"/>
          </a:p>
        </p:txBody>
      </p:sp>
      <p:sp>
        <p:nvSpPr>
          <p:cNvPr id="16" name="Text 12"/>
          <p:cNvSpPr/>
          <p:nvPr/>
        </p:nvSpPr>
        <p:spPr>
          <a:xfrm>
            <a:off x="6093927" y="5813285"/>
            <a:ext cx="2910364" cy="310158"/>
          </a:xfrm>
          <a:prstGeom prst="rect">
            <a:avLst/>
          </a:prstGeom>
          <a:noFill/>
          <a:ln/>
        </p:spPr>
        <p:txBody>
          <a:bodyPr wrap="none" lIns="0" tIns="0" rIns="0" bIns="0" rtlCol="0" anchor="t"/>
          <a:lstStyle/>
          <a:p>
            <a:pPr marL="0" indent="0" algn="just">
              <a:lnSpc>
                <a:spcPts val="2400"/>
              </a:lnSpc>
              <a:buNone/>
            </a:pPr>
            <a:r>
              <a:rPr lang="en-US" sz="2400" b="1" dirty="0">
                <a:ea typeface="Poppins Bold" pitchFamily="34" charset="-122"/>
                <a:cs typeface="Poppins Bold" pitchFamily="34" charset="-120"/>
              </a:rPr>
              <a:t>Enhanced Combustion in Boiler</a:t>
            </a:r>
            <a:endParaRPr lang="en-US" sz="2400" dirty="0"/>
          </a:p>
        </p:txBody>
      </p:sp>
      <p:sp>
        <p:nvSpPr>
          <p:cNvPr id="17" name="Text 13"/>
          <p:cNvSpPr/>
          <p:nvPr/>
        </p:nvSpPr>
        <p:spPr>
          <a:xfrm>
            <a:off x="6093927" y="6242506"/>
            <a:ext cx="7710130" cy="952619"/>
          </a:xfrm>
          <a:prstGeom prst="rect">
            <a:avLst/>
          </a:prstGeom>
          <a:noFill/>
          <a:ln/>
        </p:spPr>
        <p:txBody>
          <a:bodyPr wrap="square" lIns="0" tIns="0" rIns="0" bIns="0" rtlCol="0" anchor="t"/>
          <a:lstStyle/>
          <a:p>
            <a:pPr marL="0" indent="0" algn="just">
              <a:lnSpc>
                <a:spcPts val="2500"/>
              </a:lnSpc>
              <a:buNone/>
            </a:pPr>
            <a:r>
              <a:rPr lang="en-US" dirty="0">
                <a:ea typeface="Open Sans" pitchFamily="34" charset="-122"/>
                <a:cs typeface="Open Sans" pitchFamily="34" charset="-120"/>
              </a:rPr>
              <a:t>Hydrogen gas burner  works as a secondary co heating instrument in boiler and heat instruments more completely and evenly. This reduces main fuel requirement.</a:t>
            </a:r>
            <a:endParaRPr lang="en-US" dirty="0"/>
          </a:p>
        </p:txBody>
      </p:sp>
      <p:pic>
        <p:nvPicPr>
          <p:cNvPr id="19" name="Picture 18" descr="Generated image"/>
          <p:cNvPicPr/>
          <p:nvPr/>
        </p:nvPicPr>
        <p:blipFill>
          <a:blip r:embed="rId4">
            <a:extLst>
              <a:ext uri="{28A0092B-C50C-407E-A947-70E740481C1C}">
                <a14:useLocalDpi xmlns:a14="http://schemas.microsoft.com/office/drawing/2010/main" val="0"/>
              </a:ext>
            </a:extLst>
          </a:blip>
          <a:srcRect/>
          <a:stretch>
            <a:fillRect/>
          </a:stretch>
        </p:blipFill>
        <p:spPr>
          <a:xfrm>
            <a:off x="63729" y="21828"/>
            <a:ext cx="5831840" cy="822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3630295" y="285888"/>
            <a:ext cx="7674293" cy="620078"/>
          </a:xfrm>
          <a:prstGeom prst="rect">
            <a:avLst/>
          </a:prstGeom>
          <a:noFill/>
          <a:ln/>
        </p:spPr>
        <p:txBody>
          <a:bodyPr wrap="none" lIns="0" tIns="0" rIns="0" bIns="0" rtlCol="0" anchor="t"/>
          <a:lstStyle/>
          <a:p>
            <a:pPr marL="0" indent="0" algn="ctr">
              <a:lnSpc>
                <a:spcPts val="4850"/>
              </a:lnSpc>
              <a:buNone/>
            </a:pPr>
            <a:r>
              <a:rPr lang="en-US" sz="3200" b="1" dirty="0">
                <a:ea typeface="Poppins Bold" pitchFamily="34" charset="-122"/>
                <a:cs typeface="Poppins Bold" pitchFamily="34" charset="-120"/>
              </a:rPr>
              <a:t>Key</a:t>
            </a:r>
            <a:r>
              <a:rPr lang="en-US" sz="4400" b="1" dirty="0">
                <a:ea typeface="Poppins Bold" pitchFamily="34" charset="-122"/>
                <a:cs typeface="Poppins Bold" pitchFamily="34" charset="-120"/>
              </a:rPr>
              <a:t> </a:t>
            </a:r>
            <a:r>
              <a:rPr lang="en-US" sz="3200" b="1" dirty="0">
                <a:ea typeface="Poppins Bold" pitchFamily="34" charset="-122"/>
                <a:cs typeface="Poppins Bold" pitchFamily="34" charset="-120"/>
              </a:rPr>
              <a:t>Benefits</a:t>
            </a:r>
            <a:r>
              <a:rPr lang="en-US" sz="4400" b="1" dirty="0">
                <a:ea typeface="Poppins Bold" pitchFamily="34" charset="-122"/>
                <a:cs typeface="Poppins Bold" pitchFamily="34" charset="-120"/>
              </a:rPr>
              <a:t> </a:t>
            </a:r>
            <a:r>
              <a:rPr lang="en-US" sz="3200" b="1" dirty="0">
                <a:ea typeface="Poppins Bold" pitchFamily="34" charset="-122"/>
                <a:cs typeface="Poppins Bold" pitchFamily="34" charset="-120"/>
              </a:rPr>
              <a:t>of</a:t>
            </a:r>
            <a:r>
              <a:rPr lang="en-US" sz="3600" b="1" dirty="0">
                <a:ea typeface="Poppins Bold" pitchFamily="34" charset="-122"/>
                <a:cs typeface="Poppins Bold" pitchFamily="34" charset="-120"/>
              </a:rPr>
              <a:t> </a:t>
            </a:r>
            <a:r>
              <a:rPr lang="en-US" sz="3200" b="1" dirty="0">
                <a:ea typeface="Poppins Bold" pitchFamily="34" charset="-122"/>
                <a:cs typeface="Poppins Bold" pitchFamily="34" charset="-120"/>
              </a:rPr>
              <a:t>HHO</a:t>
            </a:r>
            <a:r>
              <a:rPr lang="en-US" sz="3600" b="1" dirty="0">
                <a:ea typeface="Poppins Bold" pitchFamily="34" charset="-122"/>
                <a:cs typeface="Poppins Bold" pitchFamily="34" charset="-120"/>
              </a:rPr>
              <a:t> </a:t>
            </a:r>
            <a:r>
              <a:rPr lang="en-US" sz="3200" b="1" dirty="0">
                <a:ea typeface="Poppins Bold" pitchFamily="34" charset="-122"/>
                <a:cs typeface="Poppins Bold" pitchFamily="34" charset="-120"/>
              </a:rPr>
              <a:t>Generator</a:t>
            </a:r>
            <a:endParaRPr lang="en-US" sz="3600" b="1" dirty="0"/>
          </a:p>
        </p:txBody>
      </p:sp>
      <p:pic>
        <p:nvPicPr>
          <p:cNvPr id="3" name="Image 0" descr="preencoded.png"/>
          <p:cNvPicPr>
            <a:picLocks noChangeAspect="1"/>
          </p:cNvPicPr>
          <p:nvPr/>
        </p:nvPicPr>
        <p:blipFill>
          <a:blip r:embed="rId3"/>
          <a:stretch>
            <a:fillRect/>
          </a:stretch>
        </p:blipFill>
        <p:spPr>
          <a:xfrm>
            <a:off x="1149390" y="1744257"/>
            <a:ext cx="496133" cy="496133"/>
          </a:xfrm>
          <a:prstGeom prst="rect">
            <a:avLst/>
          </a:prstGeom>
        </p:spPr>
      </p:pic>
      <p:sp>
        <p:nvSpPr>
          <p:cNvPr id="4" name="Text 1"/>
          <p:cNvSpPr/>
          <p:nvPr/>
        </p:nvSpPr>
        <p:spPr>
          <a:xfrm>
            <a:off x="1149390" y="2488398"/>
            <a:ext cx="2480905" cy="310158"/>
          </a:xfrm>
          <a:prstGeom prst="rect">
            <a:avLst/>
          </a:prstGeom>
          <a:noFill/>
          <a:ln/>
        </p:spPr>
        <p:txBody>
          <a:bodyPr wrap="none" lIns="0" tIns="0" rIns="0" bIns="0" rtlCol="0" anchor="t"/>
          <a:lstStyle/>
          <a:p>
            <a:pPr marL="0" indent="0" algn="just">
              <a:lnSpc>
                <a:spcPts val="2400"/>
              </a:lnSpc>
              <a:buNone/>
            </a:pPr>
            <a:r>
              <a:rPr lang="en-US" sz="2000" b="1" dirty="0">
                <a:ea typeface="Poppins Bold" pitchFamily="34" charset="-122"/>
                <a:cs typeface="Poppins Bold" pitchFamily="34" charset="-120"/>
              </a:rPr>
              <a:t>Fuel Savings</a:t>
            </a:r>
            <a:endParaRPr lang="en-US" sz="2000" b="1" dirty="0"/>
          </a:p>
        </p:txBody>
      </p:sp>
      <p:sp>
        <p:nvSpPr>
          <p:cNvPr id="5" name="Text 2"/>
          <p:cNvSpPr/>
          <p:nvPr/>
        </p:nvSpPr>
        <p:spPr>
          <a:xfrm>
            <a:off x="1149390" y="2917618"/>
            <a:ext cx="5132877" cy="960120"/>
          </a:xfrm>
          <a:prstGeom prst="rect">
            <a:avLst/>
          </a:prstGeom>
          <a:noFill/>
          <a:ln/>
        </p:spPr>
        <p:txBody>
          <a:bodyPr wrap="square" lIns="0" tIns="0" rIns="0" bIns="0" rtlCol="0" anchor="t"/>
          <a:lstStyle/>
          <a:p>
            <a:pPr marL="0" indent="0" algn="just">
              <a:lnSpc>
                <a:spcPts val="2500"/>
              </a:lnSpc>
              <a:buNone/>
            </a:pPr>
            <a:r>
              <a:rPr lang="en-US" b="1" dirty="0">
                <a:ea typeface="Open Sans" pitchFamily="34" charset="-122"/>
                <a:cs typeface="Open Sans" pitchFamily="34" charset="-120"/>
              </a:rPr>
              <a:t>Reduces fuel consumption by improving combustion efficiency, leading to 15% to 20% savings.</a:t>
            </a:r>
            <a:endParaRPr lang="en-US" b="1" dirty="0"/>
          </a:p>
        </p:txBody>
      </p:sp>
      <p:pic>
        <p:nvPicPr>
          <p:cNvPr id="6" name="Image 1" descr="preencoded.png"/>
          <p:cNvPicPr>
            <a:picLocks noChangeAspect="1"/>
          </p:cNvPicPr>
          <p:nvPr/>
        </p:nvPicPr>
        <p:blipFill>
          <a:blip r:embed="rId4"/>
          <a:stretch>
            <a:fillRect/>
          </a:stretch>
        </p:blipFill>
        <p:spPr>
          <a:xfrm>
            <a:off x="7794744" y="1744257"/>
            <a:ext cx="496133" cy="496133"/>
          </a:xfrm>
          <a:prstGeom prst="rect">
            <a:avLst/>
          </a:prstGeom>
        </p:spPr>
      </p:pic>
      <p:sp>
        <p:nvSpPr>
          <p:cNvPr id="7" name="Text 3"/>
          <p:cNvSpPr/>
          <p:nvPr/>
        </p:nvSpPr>
        <p:spPr>
          <a:xfrm>
            <a:off x="7794744" y="2488398"/>
            <a:ext cx="2480905" cy="310158"/>
          </a:xfrm>
          <a:prstGeom prst="rect">
            <a:avLst/>
          </a:prstGeom>
          <a:noFill/>
          <a:ln/>
        </p:spPr>
        <p:txBody>
          <a:bodyPr wrap="none" lIns="0" tIns="0" rIns="0" bIns="0" rtlCol="0" anchor="t"/>
          <a:lstStyle/>
          <a:p>
            <a:pPr marL="0" indent="0" algn="just">
              <a:lnSpc>
                <a:spcPts val="2400"/>
              </a:lnSpc>
              <a:buNone/>
            </a:pPr>
            <a:r>
              <a:rPr lang="en-US" sz="2000" b="1" dirty="0">
                <a:ea typeface="Poppins Bold" pitchFamily="34" charset="-122"/>
                <a:cs typeface="Poppins Bold" pitchFamily="34" charset="-120"/>
              </a:rPr>
              <a:t>Cost-Effective</a:t>
            </a:r>
            <a:endParaRPr lang="en-US" sz="2000" b="1" dirty="0"/>
          </a:p>
        </p:txBody>
      </p:sp>
      <p:sp>
        <p:nvSpPr>
          <p:cNvPr id="8" name="Text 4"/>
          <p:cNvSpPr/>
          <p:nvPr/>
        </p:nvSpPr>
        <p:spPr>
          <a:xfrm>
            <a:off x="7794744" y="2917618"/>
            <a:ext cx="4651256" cy="635079"/>
          </a:xfrm>
          <a:prstGeom prst="rect">
            <a:avLst/>
          </a:prstGeom>
          <a:noFill/>
          <a:ln/>
        </p:spPr>
        <p:txBody>
          <a:bodyPr wrap="square" lIns="0" tIns="0" rIns="0" bIns="0" rtlCol="0" anchor="t"/>
          <a:lstStyle/>
          <a:p>
            <a:pPr marL="0" indent="0" algn="just">
              <a:lnSpc>
                <a:spcPts val="2500"/>
              </a:lnSpc>
              <a:buNone/>
            </a:pPr>
            <a:r>
              <a:rPr lang="en-US" b="1" dirty="0">
                <a:ea typeface="Open Sans" pitchFamily="34" charset="-122"/>
                <a:cs typeface="Open Sans" pitchFamily="34" charset="-120"/>
              </a:rPr>
              <a:t>Low maintenance and a long-lasting solution, ensuring significant savings over time.</a:t>
            </a:r>
            <a:endParaRPr lang="en-US" b="1" dirty="0"/>
          </a:p>
        </p:txBody>
      </p:sp>
      <p:pic>
        <p:nvPicPr>
          <p:cNvPr id="9" name="Image 2" descr="preencoded.png"/>
          <p:cNvPicPr>
            <a:picLocks noChangeAspect="1"/>
          </p:cNvPicPr>
          <p:nvPr/>
        </p:nvPicPr>
        <p:blipFill>
          <a:blip r:embed="rId5"/>
          <a:stretch>
            <a:fillRect/>
          </a:stretch>
        </p:blipFill>
        <p:spPr>
          <a:xfrm>
            <a:off x="1149390" y="4609920"/>
            <a:ext cx="496133" cy="496133"/>
          </a:xfrm>
          <a:prstGeom prst="rect">
            <a:avLst/>
          </a:prstGeom>
        </p:spPr>
      </p:pic>
      <p:sp>
        <p:nvSpPr>
          <p:cNvPr id="10" name="Text 5"/>
          <p:cNvSpPr/>
          <p:nvPr/>
        </p:nvSpPr>
        <p:spPr>
          <a:xfrm>
            <a:off x="1149390" y="5354061"/>
            <a:ext cx="2480905" cy="310158"/>
          </a:xfrm>
          <a:prstGeom prst="rect">
            <a:avLst/>
          </a:prstGeom>
          <a:noFill/>
          <a:ln/>
        </p:spPr>
        <p:txBody>
          <a:bodyPr wrap="none" lIns="0" tIns="0" rIns="0" bIns="0" rtlCol="0" anchor="t"/>
          <a:lstStyle/>
          <a:p>
            <a:pPr marL="0" indent="0" algn="just">
              <a:lnSpc>
                <a:spcPts val="2400"/>
              </a:lnSpc>
              <a:buNone/>
            </a:pPr>
            <a:r>
              <a:rPr lang="en-US" sz="2000" b="1" dirty="0">
                <a:ea typeface="Poppins Bold" pitchFamily="34" charset="-122"/>
                <a:cs typeface="Poppins Bold" pitchFamily="34" charset="-120"/>
              </a:rPr>
              <a:t>Eco-Friendly</a:t>
            </a:r>
            <a:endParaRPr lang="en-US" sz="2000" b="1" dirty="0"/>
          </a:p>
        </p:txBody>
      </p:sp>
      <p:sp>
        <p:nvSpPr>
          <p:cNvPr id="11" name="Text 6"/>
          <p:cNvSpPr/>
          <p:nvPr/>
        </p:nvSpPr>
        <p:spPr>
          <a:xfrm>
            <a:off x="1149390" y="5783281"/>
            <a:ext cx="5132877" cy="635079"/>
          </a:xfrm>
          <a:prstGeom prst="rect">
            <a:avLst/>
          </a:prstGeom>
          <a:noFill/>
          <a:ln/>
        </p:spPr>
        <p:txBody>
          <a:bodyPr wrap="square" lIns="0" tIns="0" rIns="0" bIns="0" rtlCol="0" anchor="t"/>
          <a:lstStyle/>
          <a:p>
            <a:pPr marL="0" indent="0" algn="just">
              <a:lnSpc>
                <a:spcPts val="2500"/>
              </a:lnSpc>
              <a:buNone/>
            </a:pPr>
            <a:r>
              <a:rPr lang="en-US" b="1" dirty="0">
                <a:ea typeface="Open Sans" pitchFamily="34" charset="-122"/>
                <a:cs typeface="Open Sans" pitchFamily="34" charset="-120"/>
              </a:rPr>
              <a:t>Cuts down harmful exhaust gases, helping reduce carbon footprint and promoting cleaner air.</a:t>
            </a:r>
            <a:endParaRPr lang="en-US" b="1" dirty="0"/>
          </a:p>
        </p:txBody>
      </p:sp>
      <p:pic>
        <p:nvPicPr>
          <p:cNvPr id="12" name="Image 3" descr="preencoded.png"/>
          <p:cNvPicPr>
            <a:picLocks noChangeAspect="1"/>
          </p:cNvPicPr>
          <p:nvPr/>
        </p:nvPicPr>
        <p:blipFill>
          <a:blip r:embed="rId6"/>
          <a:stretch>
            <a:fillRect/>
          </a:stretch>
        </p:blipFill>
        <p:spPr>
          <a:xfrm>
            <a:off x="7794744" y="4609920"/>
            <a:ext cx="496133" cy="496133"/>
          </a:xfrm>
          <a:prstGeom prst="rect">
            <a:avLst/>
          </a:prstGeom>
        </p:spPr>
      </p:pic>
      <p:sp>
        <p:nvSpPr>
          <p:cNvPr id="13" name="Text 7"/>
          <p:cNvSpPr/>
          <p:nvPr/>
        </p:nvSpPr>
        <p:spPr>
          <a:xfrm>
            <a:off x="7794744" y="5354061"/>
            <a:ext cx="2583537" cy="310158"/>
          </a:xfrm>
          <a:prstGeom prst="rect">
            <a:avLst/>
          </a:prstGeom>
          <a:noFill/>
          <a:ln/>
        </p:spPr>
        <p:txBody>
          <a:bodyPr wrap="none" lIns="0" tIns="0" rIns="0" bIns="0" rtlCol="0" anchor="t"/>
          <a:lstStyle/>
          <a:p>
            <a:pPr marL="0" indent="0" algn="just">
              <a:lnSpc>
                <a:spcPts val="2400"/>
              </a:lnSpc>
              <a:buNone/>
            </a:pPr>
            <a:r>
              <a:rPr lang="en-US" sz="2000" b="1" dirty="0">
                <a:ea typeface="Poppins Bold" pitchFamily="34" charset="-122"/>
                <a:cs typeface="Poppins Bold" pitchFamily="34" charset="-120"/>
              </a:rPr>
              <a:t>Engine Performance</a:t>
            </a:r>
            <a:endParaRPr lang="en-US" sz="2000" b="1" dirty="0"/>
          </a:p>
        </p:txBody>
      </p:sp>
      <p:sp>
        <p:nvSpPr>
          <p:cNvPr id="14" name="Text 8"/>
          <p:cNvSpPr/>
          <p:nvPr/>
        </p:nvSpPr>
        <p:spPr>
          <a:xfrm>
            <a:off x="7794744" y="5783281"/>
            <a:ext cx="4854456" cy="635079"/>
          </a:xfrm>
          <a:prstGeom prst="rect">
            <a:avLst/>
          </a:prstGeom>
          <a:noFill/>
          <a:ln/>
        </p:spPr>
        <p:txBody>
          <a:bodyPr wrap="square" lIns="0" tIns="0" rIns="0" bIns="0" rtlCol="0" anchor="t"/>
          <a:lstStyle/>
          <a:p>
            <a:pPr marL="0" indent="0" algn="just">
              <a:lnSpc>
                <a:spcPts val="2500"/>
              </a:lnSpc>
              <a:buNone/>
            </a:pPr>
            <a:r>
              <a:rPr lang="en-US" b="1" dirty="0">
                <a:ea typeface="Open Sans" pitchFamily="34" charset="-122"/>
                <a:cs typeface="Open Sans" pitchFamily="34" charset="-120"/>
              </a:rPr>
              <a:t>Provides smoother operation, lower emissions, more power, less carbon buildup, and increased engine efficiency.</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2696409" y="285691"/>
            <a:ext cx="7172682" cy="1146056"/>
          </a:xfrm>
          <a:prstGeom prst="rect">
            <a:avLst/>
          </a:prstGeom>
          <a:noFill/>
          <a:ln/>
        </p:spPr>
        <p:txBody>
          <a:bodyPr wrap="none" lIns="0" tIns="0" rIns="0" bIns="0" rtlCol="0" anchor="t"/>
          <a:lstStyle/>
          <a:p>
            <a:pPr marL="0" indent="0" algn="r">
              <a:lnSpc>
                <a:spcPts val="4850"/>
              </a:lnSpc>
              <a:buNone/>
            </a:pPr>
            <a:r>
              <a:rPr lang="en-US" sz="4000" b="1" dirty="0">
                <a:ea typeface="Poppins Bold" pitchFamily="34" charset="-122"/>
                <a:cs typeface="Poppins Bold" pitchFamily="34" charset="-120"/>
              </a:rPr>
              <a:t>           			</a:t>
            </a:r>
            <a:r>
              <a:rPr lang="en-US" sz="3200" b="1" dirty="0">
                <a:ea typeface="Poppins Bold" pitchFamily="34" charset="-122"/>
                <a:cs typeface="Poppins Bold" pitchFamily="34" charset="-120"/>
              </a:rPr>
              <a:t>HHO</a:t>
            </a:r>
            <a:r>
              <a:rPr lang="en-US" sz="4000" b="1" dirty="0">
                <a:ea typeface="Poppins Bold" pitchFamily="34" charset="-122"/>
                <a:cs typeface="Poppins Bold" pitchFamily="34" charset="-120"/>
              </a:rPr>
              <a:t> </a:t>
            </a:r>
            <a:r>
              <a:rPr lang="en-US" sz="3200" b="1" dirty="0">
                <a:ea typeface="Poppins Bold" pitchFamily="34" charset="-122"/>
                <a:cs typeface="Poppins Bold" pitchFamily="34" charset="-120"/>
              </a:rPr>
              <a:t>Generator</a:t>
            </a:r>
            <a:r>
              <a:rPr lang="en-US" sz="4000" b="1" dirty="0">
                <a:ea typeface="Poppins Bold" pitchFamily="34" charset="-122"/>
                <a:cs typeface="Poppins Bold" pitchFamily="34" charset="-120"/>
              </a:rPr>
              <a:t> </a:t>
            </a:r>
            <a:r>
              <a:rPr lang="en-US" sz="3200" b="1" dirty="0">
                <a:ea typeface="Poppins Bold" pitchFamily="34" charset="-122"/>
                <a:cs typeface="Poppins Bold" pitchFamily="34" charset="-120"/>
              </a:rPr>
              <a:t>Applications</a:t>
            </a:r>
            <a:endParaRPr lang="en-US" sz="4000" dirty="0"/>
          </a:p>
        </p:txBody>
      </p:sp>
      <p:sp>
        <p:nvSpPr>
          <p:cNvPr id="3" name="Shape 1"/>
          <p:cNvSpPr/>
          <p:nvPr/>
        </p:nvSpPr>
        <p:spPr>
          <a:xfrm>
            <a:off x="630081" y="1818395"/>
            <a:ext cx="6422231" cy="2269927"/>
          </a:xfrm>
          <a:prstGeom prst="roundRect">
            <a:avLst>
              <a:gd name="adj" fmla="val 3672"/>
            </a:avLst>
          </a:prstGeom>
          <a:solidFill>
            <a:srgbClr val="EBE2E0"/>
          </a:solidFill>
          <a:ln w="7620">
            <a:solidFill>
              <a:srgbClr val="D1C8C6"/>
            </a:solidFill>
            <a:prstDash val="solid"/>
          </a:ln>
        </p:spPr>
        <p:txBody>
          <a:bodyPr/>
          <a:lstStyle/>
          <a:p>
            <a:endParaRPr lang="en-IN" sz="2000"/>
          </a:p>
        </p:txBody>
      </p:sp>
      <p:sp>
        <p:nvSpPr>
          <p:cNvPr id="4" name="Shape 2"/>
          <p:cNvSpPr/>
          <p:nvPr/>
        </p:nvSpPr>
        <p:spPr>
          <a:xfrm>
            <a:off x="999768" y="2138336"/>
            <a:ext cx="595313" cy="595313"/>
          </a:xfrm>
          <a:prstGeom prst="roundRect">
            <a:avLst>
              <a:gd name="adj" fmla="val 15358451"/>
            </a:avLst>
          </a:prstGeom>
          <a:solidFill>
            <a:srgbClr val="835E54"/>
          </a:solidFill>
          <a:ln/>
        </p:spPr>
        <p:txBody>
          <a:bodyPr/>
          <a:lstStyle/>
          <a:p>
            <a:endParaRPr lang="en-IN" sz="2000"/>
          </a:p>
        </p:txBody>
      </p:sp>
      <p:pic>
        <p:nvPicPr>
          <p:cNvPr id="5" name="Image 0" descr="preencoded.png"/>
          <p:cNvPicPr>
            <a:picLocks noChangeAspect="1"/>
          </p:cNvPicPr>
          <p:nvPr/>
        </p:nvPicPr>
        <p:blipFill>
          <a:blip r:embed="rId3"/>
          <a:stretch>
            <a:fillRect/>
          </a:stretch>
        </p:blipFill>
        <p:spPr>
          <a:xfrm>
            <a:off x="1163479" y="2268478"/>
            <a:ext cx="267891" cy="334923"/>
          </a:xfrm>
          <a:prstGeom prst="rect">
            <a:avLst/>
          </a:prstGeom>
        </p:spPr>
      </p:pic>
      <p:sp>
        <p:nvSpPr>
          <p:cNvPr id="6" name="Text 3"/>
          <p:cNvSpPr/>
          <p:nvPr/>
        </p:nvSpPr>
        <p:spPr>
          <a:xfrm>
            <a:off x="1858268" y="2268696"/>
            <a:ext cx="3895963" cy="310158"/>
          </a:xfrm>
          <a:prstGeom prst="rect">
            <a:avLst/>
          </a:prstGeom>
          <a:noFill/>
          <a:ln/>
        </p:spPr>
        <p:txBody>
          <a:bodyPr wrap="none" lIns="0" tIns="0" rIns="0" bIns="0" rtlCol="0" anchor="t"/>
          <a:lstStyle/>
          <a:p>
            <a:pPr>
              <a:lnSpc>
                <a:spcPts val="2400"/>
              </a:lnSpc>
            </a:pPr>
            <a:r>
              <a:rPr lang="en-US" sz="2400" b="1" dirty="0">
                <a:ea typeface="Poppins Bold" pitchFamily="34" charset="-122"/>
                <a:cs typeface="Poppins Bold" pitchFamily="34" charset="-120"/>
              </a:rPr>
              <a:t>Industrial Boilers,</a:t>
            </a:r>
          </a:p>
          <a:p>
            <a:pPr>
              <a:lnSpc>
                <a:spcPts val="2400"/>
              </a:lnSpc>
            </a:pPr>
            <a:r>
              <a:rPr lang="en-US" sz="2400" b="1" dirty="0">
                <a:ea typeface="Poppins Bold" pitchFamily="34" charset="-122"/>
                <a:cs typeface="Poppins Bold" pitchFamily="34" charset="-120"/>
              </a:rPr>
              <a:t>Furnace&amp; Generators</a:t>
            </a:r>
            <a:endParaRPr lang="en-US" sz="2400" dirty="0"/>
          </a:p>
        </p:txBody>
      </p:sp>
      <p:sp>
        <p:nvSpPr>
          <p:cNvPr id="7" name="Text 4"/>
          <p:cNvSpPr/>
          <p:nvPr/>
        </p:nvSpPr>
        <p:spPr>
          <a:xfrm>
            <a:off x="1021437" y="3043694"/>
            <a:ext cx="6010275" cy="635079"/>
          </a:xfrm>
          <a:prstGeom prst="rect">
            <a:avLst/>
          </a:prstGeom>
          <a:noFill/>
          <a:ln/>
        </p:spPr>
        <p:txBody>
          <a:bodyPr wrap="square" lIns="0" tIns="0" rIns="0" bIns="0" rtlCol="0" anchor="t"/>
          <a:lstStyle/>
          <a:p>
            <a:pPr marL="0" indent="0" algn="l">
              <a:lnSpc>
                <a:spcPts val="2500"/>
              </a:lnSpc>
              <a:buNone/>
            </a:pPr>
            <a:r>
              <a:rPr lang="en-US" dirty="0">
                <a:ea typeface="Open Sans" pitchFamily="34" charset="-122"/>
                <a:cs typeface="Open Sans" pitchFamily="34" charset="-120"/>
              </a:rPr>
              <a:t>Optimizes combustion in boilers, industrial generators, power plants, and industrial heating systems.</a:t>
            </a:r>
            <a:endParaRPr lang="en-US" dirty="0"/>
          </a:p>
        </p:txBody>
      </p:sp>
      <p:sp>
        <p:nvSpPr>
          <p:cNvPr id="8" name="Shape 5"/>
          <p:cNvSpPr/>
          <p:nvPr/>
        </p:nvSpPr>
        <p:spPr>
          <a:xfrm>
            <a:off x="7578089" y="1927386"/>
            <a:ext cx="6679778" cy="2269927"/>
          </a:xfrm>
          <a:prstGeom prst="roundRect">
            <a:avLst>
              <a:gd name="adj" fmla="val 3672"/>
            </a:avLst>
          </a:prstGeom>
          <a:solidFill>
            <a:srgbClr val="EBE2E0"/>
          </a:solidFill>
          <a:ln w="7620">
            <a:solidFill>
              <a:srgbClr val="D1C8C6"/>
            </a:solidFill>
            <a:prstDash val="solid"/>
          </a:ln>
        </p:spPr>
        <p:txBody>
          <a:bodyPr/>
          <a:lstStyle/>
          <a:p>
            <a:endParaRPr lang="en-IN" sz="2000"/>
          </a:p>
        </p:txBody>
      </p:sp>
      <p:sp>
        <p:nvSpPr>
          <p:cNvPr id="9" name="Shape 6"/>
          <p:cNvSpPr/>
          <p:nvPr/>
        </p:nvSpPr>
        <p:spPr>
          <a:xfrm>
            <a:off x="7620357" y="2138342"/>
            <a:ext cx="595313" cy="595313"/>
          </a:xfrm>
          <a:prstGeom prst="roundRect">
            <a:avLst>
              <a:gd name="adj" fmla="val 15358451"/>
            </a:avLst>
          </a:prstGeom>
          <a:solidFill>
            <a:srgbClr val="835E54"/>
          </a:solidFill>
          <a:ln/>
        </p:spPr>
        <p:txBody>
          <a:bodyPr/>
          <a:lstStyle/>
          <a:p>
            <a:endParaRPr lang="en-IN" sz="2000"/>
          </a:p>
        </p:txBody>
      </p:sp>
      <p:pic>
        <p:nvPicPr>
          <p:cNvPr id="10" name="Image 1" descr="preencoded.png"/>
          <p:cNvPicPr>
            <a:picLocks noChangeAspect="1"/>
          </p:cNvPicPr>
          <p:nvPr/>
        </p:nvPicPr>
        <p:blipFill>
          <a:blip r:embed="rId4"/>
          <a:stretch>
            <a:fillRect/>
          </a:stretch>
        </p:blipFill>
        <p:spPr>
          <a:xfrm>
            <a:off x="7784068" y="2200739"/>
            <a:ext cx="267891" cy="334923"/>
          </a:xfrm>
          <a:prstGeom prst="rect">
            <a:avLst/>
          </a:prstGeom>
        </p:spPr>
      </p:pic>
      <p:sp>
        <p:nvSpPr>
          <p:cNvPr id="11" name="Text 7"/>
          <p:cNvSpPr/>
          <p:nvPr/>
        </p:nvSpPr>
        <p:spPr>
          <a:xfrm>
            <a:off x="8379381" y="2190797"/>
            <a:ext cx="3029903" cy="310158"/>
          </a:xfrm>
          <a:prstGeom prst="rect">
            <a:avLst/>
          </a:prstGeom>
          <a:noFill/>
          <a:ln/>
        </p:spPr>
        <p:txBody>
          <a:bodyPr wrap="none" lIns="0" tIns="0" rIns="0" bIns="0" rtlCol="0" anchor="t"/>
          <a:lstStyle/>
          <a:p>
            <a:pPr marL="0" indent="0" algn="l">
              <a:lnSpc>
                <a:spcPts val="2400"/>
              </a:lnSpc>
              <a:buNone/>
            </a:pPr>
            <a:r>
              <a:rPr lang="en-US" sz="2400" b="1" dirty="0">
                <a:ea typeface="Poppins Bold" pitchFamily="34" charset="-122"/>
                <a:cs typeface="Poppins Bold" pitchFamily="34" charset="-120"/>
              </a:rPr>
              <a:t>Automotive Fuel Saving</a:t>
            </a:r>
            <a:endParaRPr lang="en-US" sz="2400" dirty="0"/>
          </a:p>
        </p:txBody>
      </p:sp>
      <p:sp>
        <p:nvSpPr>
          <p:cNvPr id="12" name="Text 8"/>
          <p:cNvSpPr/>
          <p:nvPr/>
        </p:nvSpPr>
        <p:spPr>
          <a:xfrm>
            <a:off x="7690652" y="2999588"/>
            <a:ext cx="6010275" cy="317540"/>
          </a:xfrm>
          <a:prstGeom prst="rect">
            <a:avLst/>
          </a:prstGeom>
          <a:noFill/>
          <a:ln/>
        </p:spPr>
        <p:txBody>
          <a:bodyPr wrap="none" lIns="0" tIns="0" rIns="0" bIns="0" rtlCol="0" anchor="t"/>
          <a:lstStyle/>
          <a:p>
            <a:pPr marL="0" indent="0" algn="l">
              <a:lnSpc>
                <a:spcPts val="2500"/>
              </a:lnSpc>
              <a:buNone/>
            </a:pPr>
            <a:r>
              <a:rPr lang="en-US" dirty="0">
                <a:ea typeface="Open Sans" pitchFamily="34" charset="-122"/>
                <a:cs typeface="Open Sans" pitchFamily="34" charset="-120"/>
              </a:rPr>
              <a:t>Enhances fuel efficiency in automotive cars, trucks, and buses.</a:t>
            </a:r>
            <a:endParaRPr lang="en-US" dirty="0"/>
          </a:p>
        </p:txBody>
      </p:sp>
      <p:sp>
        <p:nvSpPr>
          <p:cNvPr id="13" name="Shape 9"/>
          <p:cNvSpPr/>
          <p:nvPr/>
        </p:nvSpPr>
        <p:spPr>
          <a:xfrm>
            <a:off x="587812" y="4706124"/>
            <a:ext cx="6422231" cy="2269927"/>
          </a:xfrm>
          <a:prstGeom prst="roundRect">
            <a:avLst>
              <a:gd name="adj" fmla="val 3672"/>
            </a:avLst>
          </a:prstGeom>
          <a:solidFill>
            <a:srgbClr val="EBE2E0"/>
          </a:solidFill>
          <a:ln w="7620">
            <a:solidFill>
              <a:srgbClr val="D1C8C6"/>
            </a:solidFill>
            <a:prstDash val="solid"/>
          </a:ln>
        </p:spPr>
        <p:txBody>
          <a:bodyPr/>
          <a:lstStyle/>
          <a:p>
            <a:endParaRPr lang="en-IN" sz="2000"/>
          </a:p>
        </p:txBody>
      </p:sp>
      <p:sp>
        <p:nvSpPr>
          <p:cNvPr id="14" name="Shape 10"/>
          <p:cNvSpPr/>
          <p:nvPr/>
        </p:nvSpPr>
        <p:spPr>
          <a:xfrm>
            <a:off x="999768" y="4928354"/>
            <a:ext cx="595313" cy="595313"/>
          </a:xfrm>
          <a:prstGeom prst="roundRect">
            <a:avLst>
              <a:gd name="adj" fmla="val 15358451"/>
            </a:avLst>
          </a:prstGeom>
          <a:solidFill>
            <a:srgbClr val="835E54"/>
          </a:solidFill>
          <a:ln/>
        </p:spPr>
        <p:txBody>
          <a:bodyPr/>
          <a:lstStyle/>
          <a:p>
            <a:endParaRPr lang="en-IN" sz="2000"/>
          </a:p>
        </p:txBody>
      </p:sp>
      <p:pic>
        <p:nvPicPr>
          <p:cNvPr id="15" name="Image 2" descr="preencoded.png"/>
          <p:cNvPicPr>
            <a:picLocks noChangeAspect="1"/>
          </p:cNvPicPr>
          <p:nvPr/>
        </p:nvPicPr>
        <p:blipFill>
          <a:blip r:embed="rId5"/>
          <a:stretch>
            <a:fillRect/>
          </a:stretch>
        </p:blipFill>
        <p:spPr>
          <a:xfrm>
            <a:off x="1163479" y="5058489"/>
            <a:ext cx="267891" cy="334923"/>
          </a:xfrm>
          <a:prstGeom prst="rect">
            <a:avLst/>
          </a:prstGeom>
        </p:spPr>
      </p:pic>
      <p:sp>
        <p:nvSpPr>
          <p:cNvPr id="16" name="Text 11"/>
          <p:cNvSpPr/>
          <p:nvPr/>
        </p:nvSpPr>
        <p:spPr>
          <a:xfrm>
            <a:off x="1760934" y="5126653"/>
            <a:ext cx="2480905" cy="310158"/>
          </a:xfrm>
          <a:prstGeom prst="rect">
            <a:avLst/>
          </a:prstGeom>
          <a:noFill/>
          <a:ln/>
        </p:spPr>
        <p:txBody>
          <a:bodyPr wrap="none" lIns="0" tIns="0" rIns="0" bIns="0" rtlCol="0" anchor="t"/>
          <a:lstStyle/>
          <a:p>
            <a:pPr marL="0" indent="0" algn="l">
              <a:lnSpc>
                <a:spcPts val="2400"/>
              </a:lnSpc>
              <a:buNone/>
            </a:pPr>
            <a:r>
              <a:rPr lang="en-US" sz="2400" b="1" dirty="0" err="1">
                <a:ea typeface="Poppins Bold" pitchFamily="34" charset="-122"/>
                <a:cs typeface="Poppins Bold" pitchFamily="34" charset="-120"/>
              </a:rPr>
              <a:t>Diesal,Petorl</a:t>
            </a:r>
            <a:r>
              <a:rPr lang="en-US" sz="2400" b="1" dirty="0">
                <a:ea typeface="Poppins Bold" pitchFamily="34" charset="-122"/>
                <a:cs typeface="Poppins Bold" pitchFamily="34" charset="-120"/>
              </a:rPr>
              <a:t> Engines</a:t>
            </a:r>
            <a:endParaRPr lang="en-US" sz="2400" dirty="0"/>
          </a:p>
        </p:txBody>
      </p:sp>
      <p:sp>
        <p:nvSpPr>
          <p:cNvPr id="17" name="Text 12"/>
          <p:cNvSpPr/>
          <p:nvPr/>
        </p:nvSpPr>
        <p:spPr>
          <a:xfrm>
            <a:off x="999768" y="5841088"/>
            <a:ext cx="6010275" cy="635079"/>
          </a:xfrm>
          <a:prstGeom prst="rect">
            <a:avLst/>
          </a:prstGeom>
          <a:noFill/>
          <a:ln/>
        </p:spPr>
        <p:txBody>
          <a:bodyPr wrap="square" lIns="0" tIns="0" rIns="0" bIns="0" rtlCol="0" anchor="t"/>
          <a:lstStyle/>
          <a:p>
            <a:pPr marL="0" indent="0" algn="l">
              <a:lnSpc>
                <a:spcPts val="2500"/>
              </a:lnSpc>
              <a:buNone/>
            </a:pPr>
            <a:r>
              <a:rPr lang="en-US" dirty="0">
                <a:ea typeface="Open Sans" pitchFamily="34" charset="-122"/>
                <a:cs typeface="Open Sans" pitchFamily="34" charset="-120"/>
              </a:rPr>
              <a:t>Improves performance and reduces emissions in marine engines.</a:t>
            </a:r>
            <a:endParaRPr lang="en-US" dirty="0"/>
          </a:p>
        </p:txBody>
      </p:sp>
      <p:sp>
        <p:nvSpPr>
          <p:cNvPr id="18" name="Shape 13"/>
          <p:cNvSpPr/>
          <p:nvPr/>
        </p:nvSpPr>
        <p:spPr>
          <a:xfrm>
            <a:off x="7484673" y="4850190"/>
            <a:ext cx="6773194" cy="2269927"/>
          </a:xfrm>
          <a:prstGeom prst="roundRect">
            <a:avLst>
              <a:gd name="adj" fmla="val 3672"/>
            </a:avLst>
          </a:prstGeom>
          <a:solidFill>
            <a:srgbClr val="EBE2E0"/>
          </a:solidFill>
          <a:ln w="7620">
            <a:solidFill>
              <a:srgbClr val="D1C8C6"/>
            </a:solidFill>
            <a:prstDash val="solid"/>
          </a:ln>
        </p:spPr>
        <p:txBody>
          <a:bodyPr/>
          <a:lstStyle/>
          <a:p>
            <a:endParaRPr lang="en-IN" sz="2000"/>
          </a:p>
        </p:txBody>
      </p:sp>
      <p:sp>
        <p:nvSpPr>
          <p:cNvPr id="19" name="Shape 14"/>
          <p:cNvSpPr/>
          <p:nvPr/>
        </p:nvSpPr>
        <p:spPr>
          <a:xfrm>
            <a:off x="7620357" y="4928354"/>
            <a:ext cx="595313" cy="595313"/>
          </a:xfrm>
          <a:prstGeom prst="roundRect">
            <a:avLst>
              <a:gd name="adj" fmla="val 15358451"/>
            </a:avLst>
          </a:prstGeom>
          <a:solidFill>
            <a:srgbClr val="835E54"/>
          </a:solidFill>
          <a:ln/>
        </p:spPr>
        <p:txBody>
          <a:bodyPr/>
          <a:lstStyle/>
          <a:p>
            <a:endParaRPr lang="en-IN" sz="2000"/>
          </a:p>
        </p:txBody>
      </p:sp>
      <p:pic>
        <p:nvPicPr>
          <p:cNvPr id="20" name="Image 3" descr="preencoded.png"/>
          <p:cNvPicPr>
            <a:picLocks noChangeAspect="1"/>
          </p:cNvPicPr>
          <p:nvPr/>
        </p:nvPicPr>
        <p:blipFill>
          <a:blip r:embed="rId6"/>
          <a:stretch>
            <a:fillRect/>
          </a:stretch>
        </p:blipFill>
        <p:spPr>
          <a:xfrm>
            <a:off x="7784068" y="5058489"/>
            <a:ext cx="267891" cy="334923"/>
          </a:xfrm>
          <a:prstGeom prst="rect">
            <a:avLst/>
          </a:prstGeom>
        </p:spPr>
      </p:pic>
      <p:sp>
        <p:nvSpPr>
          <p:cNvPr id="21" name="Text 15"/>
          <p:cNvSpPr/>
          <p:nvPr/>
        </p:nvSpPr>
        <p:spPr>
          <a:xfrm>
            <a:off x="8379381" y="5022651"/>
            <a:ext cx="3282434" cy="310158"/>
          </a:xfrm>
          <a:prstGeom prst="rect">
            <a:avLst/>
          </a:prstGeom>
          <a:noFill/>
          <a:ln/>
        </p:spPr>
        <p:txBody>
          <a:bodyPr wrap="none" lIns="0" tIns="0" rIns="0" bIns="0" rtlCol="0" anchor="t"/>
          <a:lstStyle/>
          <a:p>
            <a:pPr marL="0" indent="0" algn="l">
              <a:lnSpc>
                <a:spcPts val="2400"/>
              </a:lnSpc>
              <a:buNone/>
            </a:pPr>
            <a:r>
              <a:rPr lang="en-US" sz="2400" b="1" dirty="0">
                <a:ea typeface="Poppins Bold" pitchFamily="34" charset="-122"/>
                <a:cs typeface="Poppins Bold" pitchFamily="34" charset="-120"/>
              </a:rPr>
              <a:t>Renewable Energy Setups</a:t>
            </a:r>
            <a:endParaRPr lang="en-US" sz="2400" dirty="0"/>
          </a:p>
        </p:txBody>
      </p:sp>
      <p:sp>
        <p:nvSpPr>
          <p:cNvPr id="22" name="Text 16"/>
          <p:cNvSpPr/>
          <p:nvPr/>
        </p:nvSpPr>
        <p:spPr>
          <a:xfrm>
            <a:off x="7784068" y="5790342"/>
            <a:ext cx="6010275" cy="635079"/>
          </a:xfrm>
          <a:prstGeom prst="rect">
            <a:avLst/>
          </a:prstGeom>
          <a:noFill/>
          <a:ln/>
        </p:spPr>
        <p:txBody>
          <a:bodyPr wrap="square" lIns="0" tIns="0" rIns="0" bIns="0" rtlCol="0" anchor="t"/>
          <a:lstStyle/>
          <a:p>
            <a:pPr marL="0" indent="0" algn="l">
              <a:lnSpc>
                <a:spcPts val="2500"/>
              </a:lnSpc>
              <a:buNone/>
            </a:pPr>
            <a:r>
              <a:rPr lang="en-US" dirty="0">
                <a:ea typeface="Open Sans" pitchFamily="34" charset="-122"/>
                <a:cs typeface="Open Sans" pitchFamily="34" charset="-120"/>
              </a:rPr>
              <a:t>Integrates with certain renewable energy systems for enhanced efficiency.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839111" y="323313"/>
            <a:ext cx="6952059" cy="609957"/>
          </a:xfrm>
          <a:prstGeom prst="rect">
            <a:avLst/>
          </a:prstGeom>
          <a:noFill/>
          <a:ln/>
        </p:spPr>
        <p:txBody>
          <a:bodyPr wrap="none" lIns="0" tIns="0" rIns="0" bIns="0" rtlCol="0" anchor="t"/>
          <a:lstStyle/>
          <a:p>
            <a:pPr marL="0" indent="0" algn="ctr">
              <a:lnSpc>
                <a:spcPts val="4250"/>
              </a:lnSpc>
              <a:buNone/>
            </a:pPr>
            <a:r>
              <a:rPr lang="en-US" sz="3200" b="1" dirty="0">
                <a:ea typeface="Poppins Bold" pitchFamily="34" charset="-122"/>
                <a:cs typeface="Poppins Bold" pitchFamily="34" charset="-120"/>
              </a:rPr>
              <a:t>HHO</a:t>
            </a:r>
            <a:r>
              <a:rPr lang="en-US" sz="4000" b="1" dirty="0">
                <a:ea typeface="Poppins Bold" pitchFamily="34" charset="-122"/>
                <a:cs typeface="Poppins Bold" pitchFamily="34" charset="-120"/>
              </a:rPr>
              <a:t> </a:t>
            </a:r>
            <a:r>
              <a:rPr lang="en-US" sz="3200" b="1" dirty="0">
                <a:ea typeface="Poppins Bold" pitchFamily="34" charset="-122"/>
                <a:cs typeface="Poppins Bold" pitchFamily="34" charset="-120"/>
              </a:rPr>
              <a:t>Generator</a:t>
            </a:r>
            <a:r>
              <a:rPr lang="en-US" sz="4000" b="1" dirty="0">
                <a:ea typeface="Poppins Bold" pitchFamily="34" charset="-122"/>
                <a:cs typeface="Poppins Bold" pitchFamily="34" charset="-120"/>
              </a:rPr>
              <a:t> </a:t>
            </a:r>
            <a:r>
              <a:rPr lang="en-US" sz="3200" b="1" dirty="0">
                <a:ea typeface="Poppins Bold" pitchFamily="34" charset="-122"/>
                <a:cs typeface="Poppins Bold" pitchFamily="34" charset="-120"/>
              </a:rPr>
              <a:t>Safety</a:t>
            </a:r>
            <a:r>
              <a:rPr lang="en-US" sz="4000" b="1" dirty="0">
                <a:ea typeface="Poppins Bold" pitchFamily="34" charset="-122"/>
                <a:cs typeface="Poppins Bold" pitchFamily="34" charset="-120"/>
              </a:rPr>
              <a:t> </a:t>
            </a:r>
            <a:r>
              <a:rPr lang="en-US" sz="3200" b="1" dirty="0">
                <a:ea typeface="Poppins Bold" pitchFamily="34" charset="-122"/>
                <a:cs typeface="Poppins Bold" pitchFamily="34" charset="-120"/>
              </a:rPr>
              <a:t>Features</a:t>
            </a:r>
            <a:endParaRPr lang="en-US" sz="4000" dirty="0"/>
          </a:p>
        </p:txBody>
      </p:sp>
      <p:sp>
        <p:nvSpPr>
          <p:cNvPr id="3" name="Shape 1"/>
          <p:cNvSpPr/>
          <p:nvPr/>
        </p:nvSpPr>
        <p:spPr>
          <a:xfrm>
            <a:off x="591600" y="1803427"/>
            <a:ext cx="4296013" cy="2118360"/>
          </a:xfrm>
          <a:prstGeom prst="roundRect">
            <a:avLst>
              <a:gd name="adj" fmla="val 5180"/>
            </a:avLst>
          </a:prstGeom>
          <a:solidFill>
            <a:srgbClr val="F9F4F3"/>
          </a:solidFill>
          <a:ln/>
        </p:spPr>
        <p:txBody>
          <a:bodyPr/>
          <a:lstStyle/>
          <a:p>
            <a:pPr algn="just"/>
            <a:endParaRPr lang="en-IN" sz="2000"/>
          </a:p>
        </p:txBody>
      </p:sp>
      <p:sp>
        <p:nvSpPr>
          <p:cNvPr id="4" name="Shape 2"/>
          <p:cNvSpPr/>
          <p:nvPr/>
        </p:nvSpPr>
        <p:spPr>
          <a:xfrm>
            <a:off x="561527" y="1610678"/>
            <a:ext cx="4296013" cy="91440"/>
          </a:xfrm>
          <a:prstGeom prst="roundRect">
            <a:avLst>
              <a:gd name="adj" fmla="val 80045"/>
            </a:avLst>
          </a:prstGeom>
          <a:solidFill>
            <a:srgbClr val="835E54"/>
          </a:solidFill>
          <a:ln/>
        </p:spPr>
        <p:txBody>
          <a:bodyPr/>
          <a:lstStyle/>
          <a:p>
            <a:pPr algn="just"/>
            <a:endParaRPr lang="en-IN" sz="2000"/>
          </a:p>
        </p:txBody>
      </p:sp>
      <p:sp>
        <p:nvSpPr>
          <p:cNvPr id="5" name="Shape 3"/>
          <p:cNvSpPr/>
          <p:nvPr/>
        </p:nvSpPr>
        <p:spPr>
          <a:xfrm>
            <a:off x="2448132" y="1372195"/>
            <a:ext cx="522803" cy="522803"/>
          </a:xfrm>
          <a:prstGeom prst="roundRect">
            <a:avLst>
              <a:gd name="adj" fmla="val 174903"/>
            </a:avLst>
          </a:prstGeom>
          <a:solidFill>
            <a:srgbClr val="835E54"/>
          </a:solidFill>
          <a:ln/>
        </p:spPr>
        <p:txBody>
          <a:bodyPr/>
          <a:lstStyle/>
          <a:p>
            <a:pPr algn="just"/>
            <a:endParaRPr lang="en-IN" sz="2000"/>
          </a:p>
        </p:txBody>
      </p:sp>
      <p:sp>
        <p:nvSpPr>
          <p:cNvPr id="6" name="Text 4"/>
          <p:cNvSpPr/>
          <p:nvPr/>
        </p:nvSpPr>
        <p:spPr>
          <a:xfrm>
            <a:off x="2621871" y="1502926"/>
            <a:ext cx="209074" cy="261342"/>
          </a:xfrm>
          <a:prstGeom prst="rect">
            <a:avLst/>
          </a:prstGeom>
          <a:noFill/>
          <a:ln/>
        </p:spPr>
        <p:txBody>
          <a:bodyPr wrap="none" lIns="0" tIns="0" rIns="0" bIns="0" rtlCol="0" anchor="t"/>
          <a:lstStyle/>
          <a:p>
            <a:pPr marL="0" indent="0" algn="just">
              <a:lnSpc>
                <a:spcPts val="2600"/>
              </a:lnSpc>
              <a:buNone/>
            </a:pPr>
            <a:r>
              <a:rPr lang="en-US" sz="2400" b="1" dirty="0">
                <a:ea typeface="Poppins Bold" pitchFamily="34" charset="-122"/>
                <a:cs typeface="Poppins Bold" pitchFamily="34" charset="-120"/>
              </a:rPr>
              <a:t>1</a:t>
            </a:r>
            <a:endParaRPr lang="en-US" sz="2400" dirty="0"/>
          </a:p>
        </p:txBody>
      </p:sp>
      <p:sp>
        <p:nvSpPr>
          <p:cNvPr id="7" name="Text 5"/>
          <p:cNvSpPr/>
          <p:nvPr/>
        </p:nvSpPr>
        <p:spPr>
          <a:xfrm>
            <a:off x="758576" y="2069187"/>
            <a:ext cx="3901916" cy="544592"/>
          </a:xfrm>
          <a:prstGeom prst="rect">
            <a:avLst/>
          </a:prstGeom>
          <a:noFill/>
          <a:ln/>
        </p:spPr>
        <p:txBody>
          <a:bodyPr wrap="square" lIns="0" tIns="0" rIns="0" bIns="0" rtlCol="0" anchor="t"/>
          <a:lstStyle/>
          <a:p>
            <a:pPr marL="0" indent="0" algn="just">
              <a:lnSpc>
                <a:spcPts val="2100"/>
              </a:lnSpc>
              <a:buNone/>
            </a:pPr>
            <a:r>
              <a:rPr lang="en-US" sz="2400" b="1" dirty="0">
                <a:ea typeface="Poppins Bold" pitchFamily="34" charset="-122"/>
                <a:cs typeface="Poppins Bold" pitchFamily="34" charset="-120"/>
              </a:rPr>
              <a:t>Flashback Arrestor </a:t>
            </a:r>
          </a:p>
          <a:p>
            <a:pPr marL="0" indent="0" algn="just">
              <a:lnSpc>
                <a:spcPts val="2100"/>
              </a:lnSpc>
              <a:buNone/>
            </a:pPr>
            <a:r>
              <a:rPr lang="en-US" sz="2400" b="1" dirty="0">
                <a:ea typeface="Poppins Bold" pitchFamily="34" charset="-122"/>
                <a:cs typeface="Poppins Bold" pitchFamily="34" charset="-120"/>
              </a:rPr>
              <a:t>(Flame Arrestor)</a:t>
            </a:r>
            <a:endParaRPr lang="en-US" sz="2400" dirty="0"/>
          </a:p>
        </p:txBody>
      </p:sp>
      <p:sp>
        <p:nvSpPr>
          <p:cNvPr id="8" name="Text 6"/>
          <p:cNvSpPr/>
          <p:nvPr/>
        </p:nvSpPr>
        <p:spPr>
          <a:xfrm>
            <a:off x="775509" y="2718316"/>
            <a:ext cx="3901916" cy="836533"/>
          </a:xfrm>
          <a:prstGeom prst="rect">
            <a:avLst/>
          </a:prstGeom>
          <a:noFill/>
          <a:ln/>
        </p:spPr>
        <p:txBody>
          <a:bodyPr wrap="square" lIns="0" tIns="0" rIns="0" bIns="0" rtlCol="0" anchor="t"/>
          <a:lstStyle/>
          <a:p>
            <a:pPr marL="0" indent="0" algn="just">
              <a:lnSpc>
                <a:spcPts val="2150"/>
              </a:lnSpc>
              <a:buNone/>
            </a:pPr>
            <a:r>
              <a:rPr lang="en-US" dirty="0">
                <a:ea typeface="Open Sans" pitchFamily="34" charset="-122"/>
                <a:cs typeface="Open Sans" pitchFamily="34" charset="-120"/>
              </a:rPr>
              <a:t>Prevents any flame from traveling back from the engine into the generator, usually fitted on the gas output line.</a:t>
            </a:r>
            <a:endParaRPr lang="en-US" dirty="0"/>
          </a:p>
        </p:txBody>
      </p:sp>
      <p:sp>
        <p:nvSpPr>
          <p:cNvPr id="9" name="Shape 7"/>
          <p:cNvSpPr/>
          <p:nvPr/>
        </p:nvSpPr>
        <p:spPr>
          <a:xfrm>
            <a:off x="5167193" y="1633538"/>
            <a:ext cx="4296013" cy="2118360"/>
          </a:xfrm>
          <a:prstGeom prst="roundRect">
            <a:avLst>
              <a:gd name="adj" fmla="val 5180"/>
            </a:avLst>
          </a:prstGeom>
          <a:solidFill>
            <a:srgbClr val="F9F4F3"/>
          </a:solidFill>
          <a:ln/>
        </p:spPr>
        <p:txBody>
          <a:bodyPr/>
          <a:lstStyle/>
          <a:p>
            <a:pPr algn="just"/>
            <a:endParaRPr lang="en-IN" sz="2000"/>
          </a:p>
        </p:txBody>
      </p:sp>
      <p:sp>
        <p:nvSpPr>
          <p:cNvPr id="10" name="Shape 8"/>
          <p:cNvSpPr/>
          <p:nvPr/>
        </p:nvSpPr>
        <p:spPr>
          <a:xfrm>
            <a:off x="5167193" y="1610678"/>
            <a:ext cx="4296013" cy="91440"/>
          </a:xfrm>
          <a:prstGeom prst="roundRect">
            <a:avLst>
              <a:gd name="adj" fmla="val 80045"/>
            </a:avLst>
          </a:prstGeom>
          <a:solidFill>
            <a:srgbClr val="835E54"/>
          </a:solidFill>
          <a:ln/>
        </p:spPr>
        <p:txBody>
          <a:bodyPr/>
          <a:lstStyle/>
          <a:p>
            <a:pPr algn="just"/>
            <a:endParaRPr lang="en-IN" sz="2000"/>
          </a:p>
        </p:txBody>
      </p:sp>
      <p:sp>
        <p:nvSpPr>
          <p:cNvPr id="11" name="Shape 9"/>
          <p:cNvSpPr/>
          <p:nvPr/>
        </p:nvSpPr>
        <p:spPr>
          <a:xfrm>
            <a:off x="7053798" y="1372195"/>
            <a:ext cx="522803" cy="522803"/>
          </a:xfrm>
          <a:prstGeom prst="roundRect">
            <a:avLst>
              <a:gd name="adj" fmla="val 174903"/>
            </a:avLst>
          </a:prstGeom>
          <a:solidFill>
            <a:srgbClr val="835E54"/>
          </a:solidFill>
          <a:ln/>
        </p:spPr>
        <p:txBody>
          <a:bodyPr/>
          <a:lstStyle/>
          <a:p>
            <a:pPr algn="just"/>
            <a:endParaRPr lang="en-IN" sz="2000"/>
          </a:p>
        </p:txBody>
      </p:sp>
      <p:sp>
        <p:nvSpPr>
          <p:cNvPr id="12" name="Text 10"/>
          <p:cNvSpPr/>
          <p:nvPr/>
        </p:nvSpPr>
        <p:spPr>
          <a:xfrm>
            <a:off x="7210604" y="1502926"/>
            <a:ext cx="209074" cy="261342"/>
          </a:xfrm>
          <a:prstGeom prst="rect">
            <a:avLst/>
          </a:prstGeom>
          <a:noFill/>
          <a:ln/>
        </p:spPr>
        <p:txBody>
          <a:bodyPr wrap="none" lIns="0" tIns="0" rIns="0" bIns="0" rtlCol="0" anchor="t"/>
          <a:lstStyle/>
          <a:p>
            <a:pPr marL="0" indent="0" algn="just">
              <a:lnSpc>
                <a:spcPts val="2600"/>
              </a:lnSpc>
              <a:buNone/>
            </a:pPr>
            <a:r>
              <a:rPr lang="en-US" sz="2400" b="1" dirty="0">
                <a:ea typeface="Poppins Bold" pitchFamily="34" charset="-122"/>
                <a:cs typeface="Poppins Bold" pitchFamily="34" charset="-120"/>
              </a:rPr>
              <a:t>2</a:t>
            </a:r>
            <a:endParaRPr lang="en-US" sz="2400" dirty="0"/>
          </a:p>
        </p:txBody>
      </p:sp>
      <p:sp>
        <p:nvSpPr>
          <p:cNvPr id="13" name="Text 11"/>
          <p:cNvSpPr/>
          <p:nvPr/>
        </p:nvSpPr>
        <p:spPr>
          <a:xfrm>
            <a:off x="5364242" y="2069187"/>
            <a:ext cx="2178368" cy="272296"/>
          </a:xfrm>
          <a:prstGeom prst="rect">
            <a:avLst/>
          </a:prstGeom>
          <a:noFill/>
          <a:ln/>
        </p:spPr>
        <p:txBody>
          <a:bodyPr wrap="none" lIns="0" tIns="0" rIns="0" bIns="0" rtlCol="0" anchor="t"/>
          <a:lstStyle/>
          <a:p>
            <a:pPr marL="0" indent="0" algn="just">
              <a:lnSpc>
                <a:spcPts val="2100"/>
              </a:lnSpc>
              <a:buNone/>
            </a:pPr>
            <a:r>
              <a:rPr lang="en-US" sz="2400" b="1" dirty="0">
                <a:ea typeface="Poppins Bold" pitchFamily="34" charset="-122"/>
                <a:cs typeface="Poppins Bold" pitchFamily="34" charset="-120"/>
              </a:rPr>
              <a:t>Bubblers</a:t>
            </a:r>
            <a:endParaRPr lang="en-US" sz="2400" dirty="0"/>
          </a:p>
        </p:txBody>
      </p:sp>
      <p:sp>
        <p:nvSpPr>
          <p:cNvPr id="14" name="Text 12"/>
          <p:cNvSpPr/>
          <p:nvPr/>
        </p:nvSpPr>
        <p:spPr>
          <a:xfrm>
            <a:off x="5364242" y="2446020"/>
            <a:ext cx="3901916" cy="836533"/>
          </a:xfrm>
          <a:prstGeom prst="rect">
            <a:avLst/>
          </a:prstGeom>
          <a:noFill/>
          <a:ln/>
        </p:spPr>
        <p:txBody>
          <a:bodyPr wrap="square" lIns="0" tIns="0" rIns="0" bIns="0" rtlCol="0" anchor="t"/>
          <a:lstStyle/>
          <a:p>
            <a:pPr marL="0" indent="0" algn="just">
              <a:lnSpc>
                <a:spcPts val="2150"/>
              </a:lnSpc>
              <a:buNone/>
            </a:pPr>
            <a:r>
              <a:rPr lang="en-US" dirty="0">
                <a:ea typeface="Open Sans" pitchFamily="34" charset="-122"/>
                <a:cs typeface="Open Sans" pitchFamily="34" charset="-120"/>
              </a:rPr>
              <a:t>A small water-filled chamber between the generator and engine that acts as a flame trap and cools the gas.</a:t>
            </a:r>
            <a:endParaRPr lang="en-US" dirty="0"/>
          </a:p>
        </p:txBody>
      </p:sp>
      <p:sp>
        <p:nvSpPr>
          <p:cNvPr id="15" name="Shape 13"/>
          <p:cNvSpPr/>
          <p:nvPr/>
        </p:nvSpPr>
        <p:spPr>
          <a:xfrm>
            <a:off x="9738868" y="1633538"/>
            <a:ext cx="4296013" cy="2118360"/>
          </a:xfrm>
          <a:prstGeom prst="roundRect">
            <a:avLst>
              <a:gd name="adj" fmla="val 5180"/>
            </a:avLst>
          </a:prstGeom>
          <a:solidFill>
            <a:srgbClr val="F9F4F3"/>
          </a:solidFill>
          <a:ln/>
        </p:spPr>
        <p:txBody>
          <a:bodyPr/>
          <a:lstStyle/>
          <a:p>
            <a:pPr algn="just"/>
            <a:endParaRPr lang="en-IN" sz="2000"/>
          </a:p>
        </p:txBody>
      </p:sp>
      <p:sp>
        <p:nvSpPr>
          <p:cNvPr id="16" name="Shape 14"/>
          <p:cNvSpPr/>
          <p:nvPr/>
        </p:nvSpPr>
        <p:spPr>
          <a:xfrm>
            <a:off x="9772859" y="1627611"/>
            <a:ext cx="4296013" cy="91440"/>
          </a:xfrm>
          <a:prstGeom prst="roundRect">
            <a:avLst>
              <a:gd name="adj" fmla="val 80045"/>
            </a:avLst>
          </a:prstGeom>
          <a:solidFill>
            <a:srgbClr val="835E54"/>
          </a:solidFill>
          <a:ln/>
        </p:spPr>
        <p:txBody>
          <a:bodyPr/>
          <a:lstStyle/>
          <a:p>
            <a:pPr algn="just"/>
            <a:endParaRPr lang="en-IN" sz="2000"/>
          </a:p>
        </p:txBody>
      </p:sp>
      <p:sp>
        <p:nvSpPr>
          <p:cNvPr id="17" name="Shape 15"/>
          <p:cNvSpPr/>
          <p:nvPr/>
        </p:nvSpPr>
        <p:spPr>
          <a:xfrm>
            <a:off x="11524000" y="1332019"/>
            <a:ext cx="522803" cy="522803"/>
          </a:xfrm>
          <a:prstGeom prst="roundRect">
            <a:avLst>
              <a:gd name="adj" fmla="val 174903"/>
            </a:avLst>
          </a:prstGeom>
          <a:solidFill>
            <a:srgbClr val="835E54"/>
          </a:solidFill>
          <a:ln/>
        </p:spPr>
        <p:txBody>
          <a:bodyPr/>
          <a:lstStyle/>
          <a:p>
            <a:pPr algn="just"/>
            <a:endParaRPr lang="en-IN" sz="2000"/>
          </a:p>
        </p:txBody>
      </p:sp>
      <p:sp>
        <p:nvSpPr>
          <p:cNvPr id="18" name="Text 16"/>
          <p:cNvSpPr/>
          <p:nvPr/>
        </p:nvSpPr>
        <p:spPr>
          <a:xfrm>
            <a:off x="11680805" y="1502926"/>
            <a:ext cx="209074" cy="261342"/>
          </a:xfrm>
          <a:prstGeom prst="rect">
            <a:avLst/>
          </a:prstGeom>
          <a:noFill/>
          <a:ln/>
        </p:spPr>
        <p:txBody>
          <a:bodyPr wrap="none" lIns="0" tIns="0" rIns="0" bIns="0" rtlCol="0" anchor="t"/>
          <a:lstStyle/>
          <a:p>
            <a:pPr marL="0" indent="0" algn="just">
              <a:lnSpc>
                <a:spcPts val="2600"/>
              </a:lnSpc>
              <a:buNone/>
            </a:pPr>
            <a:r>
              <a:rPr lang="en-US" sz="2400" b="1" dirty="0">
                <a:ea typeface="Poppins Bold" pitchFamily="34" charset="-122"/>
                <a:cs typeface="Poppins Bold" pitchFamily="34" charset="-120"/>
              </a:rPr>
              <a:t>3</a:t>
            </a:r>
            <a:endParaRPr lang="en-US" sz="2400" dirty="0"/>
          </a:p>
        </p:txBody>
      </p:sp>
      <p:sp>
        <p:nvSpPr>
          <p:cNvPr id="19" name="Text 17"/>
          <p:cNvSpPr/>
          <p:nvPr/>
        </p:nvSpPr>
        <p:spPr>
          <a:xfrm>
            <a:off x="9969907" y="2086120"/>
            <a:ext cx="2331482" cy="272296"/>
          </a:xfrm>
          <a:prstGeom prst="rect">
            <a:avLst/>
          </a:prstGeom>
          <a:noFill/>
          <a:ln/>
        </p:spPr>
        <p:txBody>
          <a:bodyPr wrap="none" lIns="0" tIns="0" rIns="0" bIns="0" rtlCol="0" anchor="t"/>
          <a:lstStyle/>
          <a:p>
            <a:pPr marL="0" indent="0" algn="just">
              <a:lnSpc>
                <a:spcPts val="2100"/>
              </a:lnSpc>
              <a:buNone/>
            </a:pPr>
            <a:r>
              <a:rPr lang="en-US" sz="2400" b="1" dirty="0">
                <a:ea typeface="Poppins Bold" pitchFamily="34" charset="-122"/>
                <a:cs typeface="Poppins Bold" pitchFamily="34" charset="-120"/>
              </a:rPr>
              <a:t>Pressure Relief Valve</a:t>
            </a:r>
            <a:endParaRPr lang="en-US" sz="2400" dirty="0"/>
          </a:p>
        </p:txBody>
      </p:sp>
      <p:sp>
        <p:nvSpPr>
          <p:cNvPr id="20" name="Text 18"/>
          <p:cNvSpPr/>
          <p:nvPr/>
        </p:nvSpPr>
        <p:spPr>
          <a:xfrm>
            <a:off x="9969907" y="2462953"/>
            <a:ext cx="3901916" cy="836533"/>
          </a:xfrm>
          <a:prstGeom prst="rect">
            <a:avLst/>
          </a:prstGeom>
          <a:noFill/>
          <a:ln/>
        </p:spPr>
        <p:txBody>
          <a:bodyPr wrap="square" lIns="0" tIns="0" rIns="0" bIns="0" rtlCol="0" anchor="t"/>
          <a:lstStyle/>
          <a:p>
            <a:pPr marL="0" indent="0" algn="just">
              <a:lnSpc>
                <a:spcPts val="2150"/>
              </a:lnSpc>
              <a:buNone/>
            </a:pPr>
            <a:r>
              <a:rPr lang="en-US" dirty="0">
                <a:ea typeface="Open Sans" pitchFamily="34" charset="-122"/>
                <a:cs typeface="Open Sans" pitchFamily="34" charset="-120"/>
              </a:rPr>
              <a:t>Releases excess pressure if gas production exceeds safe limits, preventing damage or bursting.</a:t>
            </a:r>
            <a:endParaRPr lang="en-US" dirty="0"/>
          </a:p>
        </p:txBody>
      </p:sp>
      <p:sp>
        <p:nvSpPr>
          <p:cNvPr id="21" name="Shape 19"/>
          <p:cNvSpPr/>
          <p:nvPr/>
        </p:nvSpPr>
        <p:spPr>
          <a:xfrm>
            <a:off x="561527" y="4187428"/>
            <a:ext cx="4296013" cy="1846064"/>
          </a:xfrm>
          <a:prstGeom prst="roundRect">
            <a:avLst>
              <a:gd name="adj" fmla="val 5944"/>
            </a:avLst>
          </a:prstGeom>
          <a:solidFill>
            <a:srgbClr val="F9F4F3"/>
          </a:solidFill>
          <a:ln/>
        </p:spPr>
        <p:txBody>
          <a:bodyPr/>
          <a:lstStyle/>
          <a:p>
            <a:pPr algn="just"/>
            <a:endParaRPr lang="en-IN" sz="2000"/>
          </a:p>
        </p:txBody>
      </p:sp>
      <p:sp>
        <p:nvSpPr>
          <p:cNvPr id="22" name="Shape 20"/>
          <p:cNvSpPr/>
          <p:nvPr/>
        </p:nvSpPr>
        <p:spPr>
          <a:xfrm>
            <a:off x="561527" y="4164568"/>
            <a:ext cx="4296013" cy="91440"/>
          </a:xfrm>
          <a:prstGeom prst="roundRect">
            <a:avLst>
              <a:gd name="adj" fmla="val 80045"/>
            </a:avLst>
          </a:prstGeom>
          <a:solidFill>
            <a:srgbClr val="835E54"/>
          </a:solidFill>
          <a:ln/>
        </p:spPr>
        <p:txBody>
          <a:bodyPr/>
          <a:lstStyle/>
          <a:p>
            <a:pPr algn="just"/>
            <a:endParaRPr lang="en-IN" sz="2000"/>
          </a:p>
        </p:txBody>
      </p:sp>
      <p:sp>
        <p:nvSpPr>
          <p:cNvPr id="23" name="Shape 21"/>
          <p:cNvSpPr/>
          <p:nvPr/>
        </p:nvSpPr>
        <p:spPr>
          <a:xfrm>
            <a:off x="2448132" y="3926086"/>
            <a:ext cx="522803" cy="522803"/>
          </a:xfrm>
          <a:prstGeom prst="roundRect">
            <a:avLst>
              <a:gd name="adj" fmla="val 174903"/>
            </a:avLst>
          </a:prstGeom>
          <a:solidFill>
            <a:srgbClr val="835E54"/>
          </a:solidFill>
          <a:ln/>
        </p:spPr>
        <p:txBody>
          <a:bodyPr/>
          <a:lstStyle/>
          <a:p>
            <a:pPr algn="just"/>
            <a:endParaRPr lang="en-IN" sz="2000"/>
          </a:p>
        </p:txBody>
      </p:sp>
      <p:sp>
        <p:nvSpPr>
          <p:cNvPr id="24" name="Text 22"/>
          <p:cNvSpPr/>
          <p:nvPr/>
        </p:nvSpPr>
        <p:spPr>
          <a:xfrm>
            <a:off x="2621871" y="4056817"/>
            <a:ext cx="209074" cy="261342"/>
          </a:xfrm>
          <a:prstGeom prst="rect">
            <a:avLst/>
          </a:prstGeom>
          <a:noFill/>
          <a:ln/>
        </p:spPr>
        <p:txBody>
          <a:bodyPr wrap="none" lIns="0" tIns="0" rIns="0" bIns="0" rtlCol="0" anchor="t"/>
          <a:lstStyle/>
          <a:p>
            <a:pPr marL="0" indent="0" algn="just">
              <a:lnSpc>
                <a:spcPts val="2600"/>
              </a:lnSpc>
              <a:buNone/>
            </a:pPr>
            <a:r>
              <a:rPr lang="en-US" sz="2400" b="1" dirty="0">
                <a:ea typeface="Poppins Bold" pitchFamily="34" charset="-122"/>
                <a:cs typeface="Poppins Bold" pitchFamily="34" charset="-120"/>
              </a:rPr>
              <a:t>4</a:t>
            </a:r>
            <a:endParaRPr lang="en-US" sz="2400" dirty="0"/>
          </a:p>
        </p:txBody>
      </p:sp>
      <p:sp>
        <p:nvSpPr>
          <p:cNvPr id="25" name="Text 23"/>
          <p:cNvSpPr/>
          <p:nvPr/>
        </p:nvSpPr>
        <p:spPr>
          <a:xfrm>
            <a:off x="792442" y="4673877"/>
            <a:ext cx="2803088" cy="272296"/>
          </a:xfrm>
          <a:prstGeom prst="rect">
            <a:avLst/>
          </a:prstGeom>
          <a:noFill/>
          <a:ln/>
        </p:spPr>
        <p:txBody>
          <a:bodyPr wrap="none" lIns="0" tIns="0" rIns="0" bIns="0" rtlCol="0" anchor="t"/>
          <a:lstStyle/>
          <a:p>
            <a:pPr marL="0" indent="0" algn="just">
              <a:lnSpc>
                <a:spcPts val="2100"/>
              </a:lnSpc>
              <a:buNone/>
            </a:pPr>
            <a:r>
              <a:rPr lang="en-US" sz="2400" b="1" dirty="0">
                <a:ea typeface="Poppins Bold" pitchFamily="34" charset="-122"/>
                <a:cs typeface="Poppins Bold" pitchFamily="34" charset="-120"/>
              </a:rPr>
              <a:t>Automatic Power Cut-off</a:t>
            </a:r>
            <a:endParaRPr lang="en-US" sz="2400" dirty="0"/>
          </a:p>
        </p:txBody>
      </p:sp>
      <p:sp>
        <p:nvSpPr>
          <p:cNvPr id="26" name="Text 24"/>
          <p:cNvSpPr/>
          <p:nvPr/>
        </p:nvSpPr>
        <p:spPr>
          <a:xfrm>
            <a:off x="792442" y="5050710"/>
            <a:ext cx="3901916" cy="557689"/>
          </a:xfrm>
          <a:prstGeom prst="rect">
            <a:avLst/>
          </a:prstGeom>
          <a:noFill/>
          <a:ln/>
        </p:spPr>
        <p:txBody>
          <a:bodyPr wrap="square" lIns="0" tIns="0" rIns="0" bIns="0" rtlCol="0" anchor="t"/>
          <a:lstStyle/>
          <a:p>
            <a:pPr marL="0" indent="0" algn="just">
              <a:lnSpc>
                <a:spcPts val="2150"/>
              </a:lnSpc>
              <a:buNone/>
            </a:pPr>
            <a:r>
              <a:rPr lang="en-US" dirty="0">
                <a:ea typeface="Open Sans" pitchFamily="34" charset="-122"/>
                <a:cs typeface="Open Sans" pitchFamily="34" charset="-120"/>
              </a:rPr>
              <a:t>Turns off the generator if the engine is not running, preventing unnecessary gas build-up.</a:t>
            </a:r>
            <a:endParaRPr lang="en-US" dirty="0"/>
          </a:p>
        </p:txBody>
      </p:sp>
      <p:sp>
        <p:nvSpPr>
          <p:cNvPr id="27" name="Shape 25"/>
          <p:cNvSpPr/>
          <p:nvPr/>
        </p:nvSpPr>
        <p:spPr>
          <a:xfrm>
            <a:off x="5167193" y="4321121"/>
            <a:ext cx="4296013" cy="1846064"/>
          </a:xfrm>
          <a:prstGeom prst="roundRect">
            <a:avLst>
              <a:gd name="adj" fmla="val 5944"/>
            </a:avLst>
          </a:prstGeom>
          <a:solidFill>
            <a:srgbClr val="F9F4F3"/>
          </a:solidFill>
          <a:ln/>
        </p:spPr>
        <p:txBody>
          <a:bodyPr/>
          <a:lstStyle/>
          <a:p>
            <a:pPr algn="just"/>
            <a:endParaRPr lang="en-IN" sz="2000"/>
          </a:p>
        </p:txBody>
      </p:sp>
      <p:sp>
        <p:nvSpPr>
          <p:cNvPr id="28" name="Shape 26"/>
          <p:cNvSpPr/>
          <p:nvPr/>
        </p:nvSpPr>
        <p:spPr>
          <a:xfrm>
            <a:off x="5167193" y="4164568"/>
            <a:ext cx="4296013" cy="91440"/>
          </a:xfrm>
          <a:prstGeom prst="roundRect">
            <a:avLst>
              <a:gd name="adj" fmla="val 80045"/>
            </a:avLst>
          </a:prstGeom>
          <a:solidFill>
            <a:srgbClr val="835E54"/>
          </a:solidFill>
          <a:ln/>
        </p:spPr>
        <p:txBody>
          <a:bodyPr/>
          <a:lstStyle/>
          <a:p>
            <a:pPr algn="just"/>
            <a:endParaRPr lang="en-IN" sz="2000"/>
          </a:p>
        </p:txBody>
      </p:sp>
      <p:sp>
        <p:nvSpPr>
          <p:cNvPr id="29" name="Shape 27"/>
          <p:cNvSpPr/>
          <p:nvPr/>
        </p:nvSpPr>
        <p:spPr>
          <a:xfrm>
            <a:off x="7053798" y="3926086"/>
            <a:ext cx="522803" cy="522803"/>
          </a:xfrm>
          <a:prstGeom prst="roundRect">
            <a:avLst>
              <a:gd name="adj" fmla="val 174903"/>
            </a:avLst>
          </a:prstGeom>
          <a:solidFill>
            <a:srgbClr val="835E54"/>
          </a:solidFill>
          <a:ln/>
        </p:spPr>
        <p:txBody>
          <a:bodyPr/>
          <a:lstStyle/>
          <a:p>
            <a:pPr algn="just"/>
            <a:endParaRPr lang="en-IN" sz="2000"/>
          </a:p>
        </p:txBody>
      </p:sp>
      <p:sp>
        <p:nvSpPr>
          <p:cNvPr id="30" name="Text 28"/>
          <p:cNvSpPr/>
          <p:nvPr/>
        </p:nvSpPr>
        <p:spPr>
          <a:xfrm>
            <a:off x="7210604" y="4056817"/>
            <a:ext cx="209074" cy="261342"/>
          </a:xfrm>
          <a:prstGeom prst="rect">
            <a:avLst/>
          </a:prstGeom>
          <a:noFill/>
          <a:ln/>
        </p:spPr>
        <p:txBody>
          <a:bodyPr wrap="none" lIns="0" tIns="0" rIns="0" bIns="0" rtlCol="0" anchor="t"/>
          <a:lstStyle/>
          <a:p>
            <a:pPr marL="0" indent="0" algn="just">
              <a:lnSpc>
                <a:spcPts val="2600"/>
              </a:lnSpc>
              <a:buNone/>
            </a:pPr>
            <a:r>
              <a:rPr lang="en-US" sz="2400" b="1" dirty="0">
                <a:ea typeface="Poppins Bold" pitchFamily="34" charset="-122"/>
                <a:cs typeface="Poppins Bold" pitchFamily="34" charset="-120"/>
              </a:rPr>
              <a:t>5</a:t>
            </a:r>
            <a:endParaRPr lang="en-US" sz="2400" dirty="0"/>
          </a:p>
        </p:txBody>
      </p:sp>
      <p:sp>
        <p:nvSpPr>
          <p:cNvPr id="31" name="Text 29"/>
          <p:cNvSpPr/>
          <p:nvPr/>
        </p:nvSpPr>
        <p:spPr>
          <a:xfrm>
            <a:off x="5364242" y="4623078"/>
            <a:ext cx="3103245" cy="272296"/>
          </a:xfrm>
          <a:prstGeom prst="rect">
            <a:avLst/>
          </a:prstGeom>
          <a:noFill/>
          <a:ln/>
        </p:spPr>
        <p:txBody>
          <a:bodyPr wrap="none" lIns="0" tIns="0" rIns="0" bIns="0" rtlCol="0" anchor="t"/>
          <a:lstStyle/>
          <a:p>
            <a:pPr marL="0" indent="0" algn="just">
              <a:lnSpc>
                <a:spcPts val="2100"/>
              </a:lnSpc>
              <a:buNone/>
            </a:pPr>
            <a:r>
              <a:rPr lang="en-US" sz="2400" b="1" dirty="0">
                <a:ea typeface="Poppins Bold" pitchFamily="34" charset="-122"/>
                <a:cs typeface="Poppins Bold" pitchFamily="34" charset="-120"/>
              </a:rPr>
              <a:t>Non-Return (Check) Valves</a:t>
            </a:r>
            <a:endParaRPr lang="en-US" sz="2400" dirty="0"/>
          </a:p>
        </p:txBody>
      </p:sp>
      <p:sp>
        <p:nvSpPr>
          <p:cNvPr id="32" name="Text 30"/>
          <p:cNvSpPr/>
          <p:nvPr/>
        </p:nvSpPr>
        <p:spPr>
          <a:xfrm>
            <a:off x="5364242" y="4999911"/>
            <a:ext cx="3901916" cy="557689"/>
          </a:xfrm>
          <a:prstGeom prst="rect">
            <a:avLst/>
          </a:prstGeom>
          <a:noFill/>
          <a:ln/>
        </p:spPr>
        <p:txBody>
          <a:bodyPr wrap="square" lIns="0" tIns="0" rIns="0" bIns="0" rtlCol="0" anchor="t"/>
          <a:lstStyle/>
          <a:p>
            <a:pPr marL="0" indent="0" algn="just">
              <a:lnSpc>
                <a:spcPts val="2150"/>
              </a:lnSpc>
              <a:buNone/>
            </a:pPr>
            <a:r>
              <a:rPr lang="en-US" dirty="0">
                <a:ea typeface="Open Sans" pitchFamily="34" charset="-122"/>
                <a:cs typeface="Open Sans" pitchFamily="34" charset="-120"/>
              </a:rPr>
              <a:t>Ensures gas flows in only one direction—towards the engine—preventing backflow.</a:t>
            </a:r>
            <a:endParaRPr lang="en-US" dirty="0"/>
          </a:p>
        </p:txBody>
      </p:sp>
      <p:sp>
        <p:nvSpPr>
          <p:cNvPr id="33" name="Shape 31"/>
          <p:cNvSpPr/>
          <p:nvPr/>
        </p:nvSpPr>
        <p:spPr>
          <a:xfrm>
            <a:off x="9834443" y="4368350"/>
            <a:ext cx="4296013" cy="1846064"/>
          </a:xfrm>
          <a:prstGeom prst="roundRect">
            <a:avLst>
              <a:gd name="adj" fmla="val 5944"/>
            </a:avLst>
          </a:prstGeom>
          <a:solidFill>
            <a:srgbClr val="F9F4F3"/>
          </a:solidFill>
          <a:ln/>
        </p:spPr>
        <p:txBody>
          <a:bodyPr/>
          <a:lstStyle/>
          <a:p>
            <a:pPr algn="just"/>
            <a:endParaRPr lang="en-IN" sz="2000"/>
          </a:p>
        </p:txBody>
      </p:sp>
      <p:sp>
        <p:nvSpPr>
          <p:cNvPr id="34" name="Shape 32"/>
          <p:cNvSpPr/>
          <p:nvPr/>
        </p:nvSpPr>
        <p:spPr>
          <a:xfrm>
            <a:off x="9925256" y="4232300"/>
            <a:ext cx="4296013" cy="91440"/>
          </a:xfrm>
          <a:prstGeom prst="roundRect">
            <a:avLst>
              <a:gd name="adj" fmla="val 80045"/>
            </a:avLst>
          </a:prstGeom>
          <a:solidFill>
            <a:srgbClr val="835E54"/>
          </a:solidFill>
          <a:ln/>
        </p:spPr>
        <p:txBody>
          <a:bodyPr/>
          <a:lstStyle/>
          <a:p>
            <a:pPr algn="just"/>
            <a:endParaRPr lang="en-IN" sz="2000"/>
          </a:p>
        </p:txBody>
      </p:sp>
      <p:sp>
        <p:nvSpPr>
          <p:cNvPr id="35" name="Shape 33"/>
          <p:cNvSpPr/>
          <p:nvPr/>
        </p:nvSpPr>
        <p:spPr>
          <a:xfrm>
            <a:off x="11625598" y="3926086"/>
            <a:ext cx="522803" cy="522803"/>
          </a:xfrm>
          <a:prstGeom prst="roundRect">
            <a:avLst>
              <a:gd name="adj" fmla="val 174903"/>
            </a:avLst>
          </a:prstGeom>
          <a:solidFill>
            <a:srgbClr val="835E54"/>
          </a:solidFill>
          <a:ln/>
        </p:spPr>
        <p:txBody>
          <a:bodyPr/>
          <a:lstStyle/>
          <a:p>
            <a:pPr algn="just"/>
            <a:endParaRPr lang="en-IN" sz="2000"/>
          </a:p>
        </p:txBody>
      </p:sp>
      <p:sp>
        <p:nvSpPr>
          <p:cNvPr id="36" name="Text 34"/>
          <p:cNvSpPr/>
          <p:nvPr/>
        </p:nvSpPr>
        <p:spPr>
          <a:xfrm>
            <a:off x="11816269" y="4056817"/>
            <a:ext cx="209074" cy="261342"/>
          </a:xfrm>
          <a:prstGeom prst="rect">
            <a:avLst/>
          </a:prstGeom>
          <a:noFill/>
          <a:ln/>
        </p:spPr>
        <p:txBody>
          <a:bodyPr wrap="none" lIns="0" tIns="0" rIns="0" bIns="0" rtlCol="0" anchor="t"/>
          <a:lstStyle/>
          <a:p>
            <a:pPr marL="0" indent="0" algn="just">
              <a:lnSpc>
                <a:spcPts val="2600"/>
              </a:lnSpc>
              <a:buNone/>
            </a:pPr>
            <a:r>
              <a:rPr lang="en-US" sz="2400" b="1" dirty="0">
                <a:ea typeface="Poppins Bold" pitchFamily="34" charset="-122"/>
                <a:cs typeface="Poppins Bold" pitchFamily="34" charset="-120"/>
              </a:rPr>
              <a:t>6</a:t>
            </a:r>
            <a:endParaRPr lang="en-US" sz="2400" dirty="0"/>
          </a:p>
        </p:txBody>
      </p:sp>
      <p:sp>
        <p:nvSpPr>
          <p:cNvPr id="37" name="Text 35"/>
          <p:cNvSpPr/>
          <p:nvPr/>
        </p:nvSpPr>
        <p:spPr>
          <a:xfrm>
            <a:off x="9834443" y="4623078"/>
            <a:ext cx="2749153" cy="272296"/>
          </a:xfrm>
          <a:prstGeom prst="rect">
            <a:avLst/>
          </a:prstGeom>
          <a:noFill/>
          <a:ln/>
        </p:spPr>
        <p:txBody>
          <a:bodyPr wrap="none" lIns="0" tIns="0" rIns="0" bIns="0" rtlCol="0" anchor="t"/>
          <a:lstStyle/>
          <a:p>
            <a:pPr marL="0" indent="0" algn="just">
              <a:lnSpc>
                <a:spcPts val="2100"/>
              </a:lnSpc>
              <a:buNone/>
            </a:pPr>
            <a:r>
              <a:rPr lang="en-US" sz="2400" b="1" dirty="0">
                <a:ea typeface="Poppins Bold" pitchFamily="34" charset="-122"/>
                <a:cs typeface="Poppins Bold" pitchFamily="34" charset="-120"/>
              </a:rPr>
              <a:t>Leak-Proof Construction</a:t>
            </a:r>
            <a:endParaRPr lang="en-US" sz="2400" dirty="0"/>
          </a:p>
        </p:txBody>
      </p:sp>
      <p:sp>
        <p:nvSpPr>
          <p:cNvPr id="38" name="Text 36"/>
          <p:cNvSpPr/>
          <p:nvPr/>
        </p:nvSpPr>
        <p:spPr>
          <a:xfrm>
            <a:off x="9952974" y="4999911"/>
            <a:ext cx="3901916" cy="836533"/>
          </a:xfrm>
          <a:prstGeom prst="rect">
            <a:avLst/>
          </a:prstGeom>
          <a:noFill/>
          <a:ln/>
        </p:spPr>
        <p:txBody>
          <a:bodyPr wrap="square" lIns="0" tIns="0" rIns="0" bIns="0" rtlCol="0" anchor="t"/>
          <a:lstStyle/>
          <a:p>
            <a:pPr marL="0" indent="0" algn="just">
              <a:lnSpc>
                <a:spcPts val="2150"/>
              </a:lnSpc>
              <a:buNone/>
            </a:pPr>
            <a:r>
              <a:rPr lang="en-US" dirty="0">
                <a:ea typeface="Open Sans" pitchFamily="34" charset="-122"/>
                <a:cs typeface="Open Sans" pitchFamily="34" charset="-120"/>
              </a:rPr>
              <a:t>Strong, sealed chambers from corrosion-resistant materials and quality seals prevent water or gas leakage.</a:t>
            </a:r>
            <a:endParaRPr lang="en-US" dirty="0"/>
          </a:p>
        </p:txBody>
      </p:sp>
      <p:sp>
        <p:nvSpPr>
          <p:cNvPr id="39" name="Shape 37"/>
          <p:cNvSpPr/>
          <p:nvPr/>
        </p:nvSpPr>
        <p:spPr>
          <a:xfrm>
            <a:off x="696992" y="6621420"/>
            <a:ext cx="13236416" cy="1288375"/>
          </a:xfrm>
          <a:prstGeom prst="roundRect">
            <a:avLst>
              <a:gd name="adj" fmla="val 8517"/>
            </a:avLst>
          </a:prstGeom>
          <a:solidFill>
            <a:srgbClr val="F9F4F3"/>
          </a:solidFill>
          <a:ln/>
        </p:spPr>
        <p:txBody>
          <a:bodyPr/>
          <a:lstStyle/>
          <a:p>
            <a:pPr algn="just"/>
            <a:endParaRPr lang="en-IN" sz="2000"/>
          </a:p>
        </p:txBody>
      </p:sp>
      <p:sp>
        <p:nvSpPr>
          <p:cNvPr id="40" name="Shape 38"/>
          <p:cNvSpPr/>
          <p:nvPr/>
        </p:nvSpPr>
        <p:spPr>
          <a:xfrm>
            <a:off x="868901" y="6513895"/>
            <a:ext cx="4154177" cy="91440"/>
          </a:xfrm>
          <a:prstGeom prst="roundRect">
            <a:avLst>
              <a:gd name="adj" fmla="val 80045"/>
            </a:avLst>
          </a:prstGeom>
          <a:solidFill>
            <a:srgbClr val="835E54"/>
          </a:solidFill>
          <a:ln/>
        </p:spPr>
        <p:txBody>
          <a:bodyPr/>
          <a:lstStyle/>
          <a:p>
            <a:pPr algn="just"/>
            <a:endParaRPr lang="en-IN" sz="2000"/>
          </a:p>
        </p:txBody>
      </p:sp>
      <p:sp>
        <p:nvSpPr>
          <p:cNvPr id="41" name="Shape 39"/>
          <p:cNvSpPr/>
          <p:nvPr/>
        </p:nvSpPr>
        <p:spPr>
          <a:xfrm>
            <a:off x="2583537" y="6159216"/>
            <a:ext cx="522803" cy="522803"/>
          </a:xfrm>
          <a:prstGeom prst="roundRect">
            <a:avLst>
              <a:gd name="adj" fmla="val 174903"/>
            </a:avLst>
          </a:prstGeom>
          <a:solidFill>
            <a:srgbClr val="835E54"/>
          </a:solidFill>
          <a:ln/>
        </p:spPr>
        <p:txBody>
          <a:bodyPr/>
          <a:lstStyle/>
          <a:p>
            <a:pPr algn="just"/>
            <a:endParaRPr lang="en-IN" sz="2000"/>
          </a:p>
        </p:txBody>
      </p:sp>
      <p:sp>
        <p:nvSpPr>
          <p:cNvPr id="42" name="Text 40"/>
          <p:cNvSpPr/>
          <p:nvPr/>
        </p:nvSpPr>
        <p:spPr>
          <a:xfrm>
            <a:off x="2784649" y="6229018"/>
            <a:ext cx="209074" cy="261342"/>
          </a:xfrm>
          <a:prstGeom prst="rect">
            <a:avLst/>
          </a:prstGeom>
          <a:noFill/>
          <a:ln/>
        </p:spPr>
        <p:txBody>
          <a:bodyPr wrap="none" lIns="0" tIns="0" rIns="0" bIns="0" rtlCol="0" anchor="t"/>
          <a:lstStyle/>
          <a:p>
            <a:pPr marL="0" indent="0" algn="just">
              <a:lnSpc>
                <a:spcPts val="2600"/>
              </a:lnSpc>
              <a:buNone/>
            </a:pPr>
            <a:r>
              <a:rPr lang="en-US" sz="2400" b="1" dirty="0">
                <a:ea typeface="Poppins Bold" pitchFamily="34" charset="-122"/>
                <a:cs typeface="Poppins Bold" pitchFamily="34" charset="-120"/>
              </a:rPr>
              <a:t>7</a:t>
            </a:r>
            <a:endParaRPr lang="en-US" sz="2400" dirty="0"/>
          </a:p>
        </p:txBody>
      </p:sp>
      <p:sp>
        <p:nvSpPr>
          <p:cNvPr id="43" name="Text 41"/>
          <p:cNvSpPr/>
          <p:nvPr/>
        </p:nvSpPr>
        <p:spPr>
          <a:xfrm>
            <a:off x="894040" y="6938539"/>
            <a:ext cx="2178368" cy="272296"/>
          </a:xfrm>
          <a:prstGeom prst="rect">
            <a:avLst/>
          </a:prstGeom>
          <a:noFill/>
          <a:ln/>
        </p:spPr>
        <p:txBody>
          <a:bodyPr wrap="none" lIns="0" tIns="0" rIns="0" bIns="0" rtlCol="0" anchor="t"/>
          <a:lstStyle/>
          <a:p>
            <a:pPr marL="0" indent="0" algn="just">
              <a:lnSpc>
                <a:spcPts val="2100"/>
              </a:lnSpc>
              <a:buNone/>
            </a:pPr>
            <a:r>
              <a:rPr lang="en-US" sz="2400" b="1" dirty="0">
                <a:ea typeface="Poppins Bold" pitchFamily="34" charset="-122"/>
                <a:cs typeface="Poppins Bold" pitchFamily="34" charset="-120"/>
              </a:rPr>
              <a:t>Electrical Safety</a:t>
            </a:r>
            <a:endParaRPr lang="en-US" sz="2400" dirty="0"/>
          </a:p>
        </p:txBody>
      </p:sp>
      <p:sp>
        <p:nvSpPr>
          <p:cNvPr id="44" name="Text 42"/>
          <p:cNvSpPr/>
          <p:nvPr/>
        </p:nvSpPr>
        <p:spPr>
          <a:xfrm>
            <a:off x="894040" y="7315371"/>
            <a:ext cx="12842319" cy="278844"/>
          </a:xfrm>
          <a:prstGeom prst="rect">
            <a:avLst/>
          </a:prstGeom>
          <a:noFill/>
          <a:ln/>
        </p:spPr>
        <p:txBody>
          <a:bodyPr wrap="none" lIns="0" tIns="0" rIns="0" bIns="0" rtlCol="0" anchor="t"/>
          <a:lstStyle/>
          <a:p>
            <a:pPr marL="0" indent="0" algn="just">
              <a:lnSpc>
                <a:spcPts val="2150"/>
              </a:lnSpc>
              <a:buNone/>
            </a:pPr>
            <a:r>
              <a:rPr lang="en-US" dirty="0">
                <a:ea typeface="Open Sans" pitchFamily="34" charset="-122"/>
                <a:cs typeface="Open Sans" pitchFamily="34" charset="-120"/>
              </a:rPr>
              <a:t>Proper fuses and relays prevent overheating or short circuits, with insulated wiring to avoid hazards.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96076" y="99400"/>
            <a:ext cx="13042821" cy="1240155"/>
          </a:xfrm>
          <a:prstGeom prst="rect">
            <a:avLst/>
          </a:prstGeom>
          <a:noFill/>
          <a:ln/>
        </p:spPr>
        <p:txBody>
          <a:bodyPr wrap="square" lIns="0" tIns="0" rIns="0" bIns="0" rtlCol="0" anchor="t"/>
          <a:lstStyle/>
          <a:p>
            <a:pPr marL="0" indent="0" algn="ctr">
              <a:lnSpc>
                <a:spcPts val="4850"/>
              </a:lnSpc>
              <a:buNone/>
            </a:pPr>
            <a:r>
              <a:rPr lang="en-US" sz="3200" dirty="0">
                <a:latin typeface="Poppins Bold" pitchFamily="34" charset="0"/>
                <a:ea typeface="Poppins Bold" pitchFamily="34" charset="-122"/>
                <a:cs typeface="Poppins Bold" pitchFamily="34" charset="-120"/>
              </a:rPr>
              <a:t>Case</a:t>
            </a:r>
            <a:r>
              <a:rPr lang="en-US" sz="4000" dirty="0">
                <a:latin typeface="Poppins Bold" pitchFamily="34" charset="0"/>
                <a:ea typeface="Poppins Bold" pitchFamily="34" charset="-122"/>
                <a:cs typeface="Poppins Bold" pitchFamily="34" charset="-120"/>
              </a:rPr>
              <a:t> </a:t>
            </a:r>
            <a:r>
              <a:rPr lang="en-US" sz="3200" dirty="0">
                <a:latin typeface="Poppins Bold" pitchFamily="34" charset="0"/>
                <a:ea typeface="Poppins Bold" pitchFamily="34" charset="-122"/>
                <a:cs typeface="Poppins Bold" pitchFamily="34" charset="-120"/>
              </a:rPr>
              <a:t>Studies</a:t>
            </a:r>
            <a:r>
              <a:rPr lang="en-US" sz="4000" dirty="0">
                <a:latin typeface="Poppins Bold" pitchFamily="34" charset="0"/>
                <a:ea typeface="Poppins Bold" pitchFamily="34" charset="-122"/>
                <a:cs typeface="Poppins Bold" pitchFamily="34" charset="-120"/>
              </a:rPr>
              <a:t> </a:t>
            </a:r>
            <a:r>
              <a:rPr lang="en-US" sz="3200" dirty="0">
                <a:latin typeface="Poppins Bold" pitchFamily="34" charset="0"/>
                <a:ea typeface="Poppins Bold" pitchFamily="34" charset="-122"/>
                <a:cs typeface="Poppins Bold" pitchFamily="34" charset="-120"/>
              </a:rPr>
              <a:t>/</a:t>
            </a:r>
            <a:r>
              <a:rPr lang="en-US" sz="4000" dirty="0">
                <a:latin typeface="Poppins Bold" pitchFamily="34" charset="0"/>
                <a:ea typeface="Poppins Bold" pitchFamily="34" charset="-122"/>
                <a:cs typeface="Poppins Bold" pitchFamily="34" charset="-120"/>
              </a:rPr>
              <a:t> </a:t>
            </a:r>
            <a:r>
              <a:rPr lang="en-US" sz="3200" dirty="0">
                <a:latin typeface="Poppins Bold" pitchFamily="34" charset="0"/>
                <a:ea typeface="Poppins Bold" pitchFamily="34" charset="-122"/>
                <a:cs typeface="Poppins Bold" pitchFamily="34" charset="-120"/>
              </a:rPr>
              <a:t>Results</a:t>
            </a:r>
            <a:endParaRPr lang="en-US" sz="4000" dirty="0">
              <a:latin typeface="Poppins Bold" pitchFamily="34" charset="0"/>
              <a:ea typeface="Poppins Bold" pitchFamily="34" charset="-122"/>
              <a:cs typeface="Poppins Bold" pitchFamily="34" charset="-120"/>
            </a:endParaRPr>
          </a:p>
          <a:p>
            <a:pPr marL="0" indent="0" algn="ctr">
              <a:lnSpc>
                <a:spcPts val="4850"/>
              </a:lnSpc>
              <a:buNone/>
            </a:pPr>
            <a:r>
              <a:rPr lang="en-US" sz="4000" dirty="0">
                <a:latin typeface="Poppins Bold" pitchFamily="34" charset="0"/>
                <a:ea typeface="Poppins Bold" pitchFamily="34" charset="-122"/>
                <a:cs typeface="Poppins Bold" pitchFamily="34" charset="-120"/>
              </a:rPr>
              <a:t> </a:t>
            </a:r>
            <a:r>
              <a:rPr lang="en-US" sz="3200" dirty="0">
                <a:latin typeface="Poppins Bold" pitchFamily="34" charset="0"/>
                <a:ea typeface="Poppins Bold" pitchFamily="34" charset="-122"/>
                <a:cs typeface="Poppins Bold" pitchFamily="34" charset="-120"/>
              </a:rPr>
              <a:t>Industrial Diesel Generator – 100 kVA DG set </a:t>
            </a:r>
            <a:endParaRPr lang="en-US" sz="3600" dirty="0"/>
          </a:p>
        </p:txBody>
      </p:sp>
      <p:sp>
        <p:nvSpPr>
          <p:cNvPr id="3" name="Shape 1"/>
          <p:cNvSpPr/>
          <p:nvPr/>
        </p:nvSpPr>
        <p:spPr>
          <a:xfrm>
            <a:off x="793790" y="1856487"/>
            <a:ext cx="13042821" cy="1157049"/>
          </a:xfrm>
          <a:prstGeom prst="roundRect">
            <a:avLst>
              <a:gd name="adj" fmla="val 7204"/>
            </a:avLst>
          </a:prstGeom>
          <a:noFill/>
          <a:ln w="7620">
            <a:solidFill>
              <a:srgbClr val="000000">
                <a:alpha val="8000"/>
              </a:srgbClr>
            </a:solidFill>
            <a:prstDash val="solid"/>
          </a:ln>
        </p:spPr>
        <p:txBody>
          <a:bodyPr/>
          <a:lstStyle/>
          <a:p>
            <a:endParaRPr lang="en-IN" sz="2000"/>
          </a:p>
        </p:txBody>
      </p:sp>
      <p:sp>
        <p:nvSpPr>
          <p:cNvPr id="4" name="Shape 2"/>
          <p:cNvSpPr/>
          <p:nvPr/>
        </p:nvSpPr>
        <p:spPr>
          <a:xfrm>
            <a:off x="786170" y="1975700"/>
            <a:ext cx="12573528" cy="570905"/>
          </a:xfrm>
          <a:prstGeom prst="rect">
            <a:avLst/>
          </a:prstGeom>
          <a:ln/>
        </p:spPr>
        <p:style>
          <a:lnRef idx="1">
            <a:schemeClr val="accent3"/>
          </a:lnRef>
          <a:fillRef idx="2">
            <a:schemeClr val="accent3"/>
          </a:fillRef>
          <a:effectRef idx="1">
            <a:schemeClr val="accent3"/>
          </a:effectRef>
          <a:fontRef idx="minor">
            <a:schemeClr val="dk1"/>
          </a:fontRef>
        </p:style>
        <p:txBody>
          <a:bodyPr/>
          <a:lstStyle/>
          <a:p>
            <a:endParaRPr lang="en-IN" sz="2000" dirty="0">
              <a:solidFill>
                <a:schemeClr val="accent5">
                  <a:lumMod val="40000"/>
                  <a:lumOff val="60000"/>
                </a:schemeClr>
              </a:solidFill>
              <a:highlight>
                <a:srgbClr val="00FF00"/>
              </a:highlight>
            </a:endParaRPr>
          </a:p>
        </p:txBody>
      </p:sp>
      <p:sp>
        <p:nvSpPr>
          <p:cNvPr id="5" name="Text 3"/>
          <p:cNvSpPr/>
          <p:nvPr/>
        </p:nvSpPr>
        <p:spPr>
          <a:xfrm>
            <a:off x="1000006" y="1990790"/>
            <a:ext cx="2856309" cy="317540"/>
          </a:xfrm>
          <a:prstGeom prst="rect">
            <a:avLst/>
          </a:prstGeom>
          <a:noFill/>
          <a:ln/>
        </p:spPr>
        <p:txBody>
          <a:bodyPr wrap="none" lIns="0" tIns="0" rIns="0" bIns="0" rtlCol="0" anchor="t"/>
          <a:lstStyle/>
          <a:p>
            <a:pPr marL="0" indent="0" algn="l">
              <a:lnSpc>
                <a:spcPts val="2500"/>
              </a:lnSpc>
              <a:buNone/>
            </a:pPr>
            <a:r>
              <a:rPr lang="en-US" b="1" dirty="0">
                <a:latin typeface="Open Sans" pitchFamily="34" charset="0"/>
                <a:ea typeface="Open Sans" pitchFamily="34" charset="-122"/>
                <a:cs typeface="Open Sans" pitchFamily="34" charset="-120"/>
              </a:rPr>
              <a:t>Fuel Consumption (L/hr)</a:t>
            </a:r>
            <a:endParaRPr lang="en-US" b="1" dirty="0"/>
          </a:p>
        </p:txBody>
      </p:sp>
      <p:sp>
        <p:nvSpPr>
          <p:cNvPr id="6" name="Text 4"/>
          <p:cNvSpPr/>
          <p:nvPr/>
        </p:nvSpPr>
        <p:spPr>
          <a:xfrm>
            <a:off x="4260652" y="1990790"/>
            <a:ext cx="2852499" cy="317540"/>
          </a:xfrm>
          <a:prstGeom prst="rect">
            <a:avLst/>
          </a:prstGeom>
          <a:noFill/>
          <a:ln/>
        </p:spPr>
        <p:txBody>
          <a:bodyPr wrap="none" lIns="0" tIns="0" rIns="0" bIns="0" rtlCol="0" anchor="t"/>
          <a:lstStyle/>
          <a:p>
            <a:pPr marL="0" indent="0" algn="l">
              <a:lnSpc>
                <a:spcPts val="2500"/>
              </a:lnSpc>
              <a:buNone/>
            </a:pPr>
            <a:r>
              <a:rPr lang="en-US" b="1" dirty="0">
                <a:latin typeface="Open Sans" pitchFamily="34" charset="0"/>
                <a:ea typeface="Open Sans" pitchFamily="34" charset="-122"/>
                <a:cs typeface="Open Sans" pitchFamily="34" charset="-120"/>
              </a:rPr>
              <a:t>21.0</a:t>
            </a:r>
            <a:endParaRPr lang="en-US" b="1" dirty="0"/>
          </a:p>
        </p:txBody>
      </p:sp>
      <p:sp>
        <p:nvSpPr>
          <p:cNvPr id="7" name="Text 5"/>
          <p:cNvSpPr/>
          <p:nvPr/>
        </p:nvSpPr>
        <p:spPr>
          <a:xfrm>
            <a:off x="7517487" y="1990790"/>
            <a:ext cx="2852499" cy="317540"/>
          </a:xfrm>
          <a:prstGeom prst="rect">
            <a:avLst/>
          </a:prstGeom>
          <a:noFill/>
          <a:ln/>
        </p:spPr>
        <p:txBody>
          <a:bodyPr wrap="none" lIns="0" tIns="0" rIns="0" bIns="0" rtlCol="0" anchor="t"/>
          <a:lstStyle/>
          <a:p>
            <a:pPr marL="0" indent="0" algn="l">
              <a:lnSpc>
                <a:spcPts val="2500"/>
              </a:lnSpc>
              <a:buNone/>
            </a:pPr>
            <a:r>
              <a:rPr lang="en-US" b="1" dirty="0">
                <a:latin typeface="Open Sans" pitchFamily="34" charset="0"/>
                <a:ea typeface="Open Sans" pitchFamily="34" charset="-122"/>
                <a:cs typeface="Open Sans" pitchFamily="34" charset="-120"/>
              </a:rPr>
              <a:t>18.5  with HHO generator </a:t>
            </a:r>
            <a:endParaRPr lang="en-US" b="1" dirty="0"/>
          </a:p>
        </p:txBody>
      </p:sp>
      <p:sp>
        <p:nvSpPr>
          <p:cNvPr id="8" name="Text 6"/>
          <p:cNvSpPr/>
          <p:nvPr/>
        </p:nvSpPr>
        <p:spPr>
          <a:xfrm>
            <a:off x="10774323" y="1990790"/>
            <a:ext cx="2856309" cy="317540"/>
          </a:xfrm>
          <a:prstGeom prst="rect">
            <a:avLst/>
          </a:prstGeom>
          <a:noFill/>
          <a:ln/>
        </p:spPr>
        <p:txBody>
          <a:bodyPr wrap="none" lIns="0" tIns="0" rIns="0" bIns="0" rtlCol="0" anchor="t"/>
          <a:lstStyle/>
          <a:p>
            <a:pPr>
              <a:lnSpc>
                <a:spcPts val="2500"/>
              </a:lnSpc>
            </a:pPr>
            <a:r>
              <a:rPr lang="en-US" b="1" dirty="0">
                <a:latin typeface="Open Sans" pitchFamily="34" charset="0"/>
                <a:ea typeface="Open Sans" pitchFamily="34" charset="-122"/>
                <a:cs typeface="Open Sans" pitchFamily="34" charset="-120"/>
              </a:rPr>
              <a:t>12%        savings</a:t>
            </a:r>
            <a:endParaRPr lang="en-US" b="1" dirty="0"/>
          </a:p>
        </p:txBody>
      </p:sp>
      <p:sp>
        <p:nvSpPr>
          <p:cNvPr id="9" name="Shape 7"/>
          <p:cNvSpPr/>
          <p:nvPr/>
        </p:nvSpPr>
        <p:spPr>
          <a:xfrm>
            <a:off x="801411" y="2435012"/>
            <a:ext cx="12573528" cy="570905"/>
          </a:xfrm>
          <a:prstGeom prst="rect">
            <a:avLst/>
          </a:prstGeom>
          <a:solidFill>
            <a:srgbClr val="000000">
              <a:alpha val="4000"/>
            </a:srgbClr>
          </a:solidFill>
          <a:ln/>
        </p:spPr>
        <p:txBody>
          <a:bodyPr/>
          <a:lstStyle/>
          <a:p>
            <a:endParaRPr lang="en-IN" sz="2000" dirty="0"/>
          </a:p>
        </p:txBody>
      </p:sp>
      <p:sp>
        <p:nvSpPr>
          <p:cNvPr id="10" name="Text 8"/>
          <p:cNvSpPr/>
          <p:nvPr/>
        </p:nvSpPr>
        <p:spPr>
          <a:xfrm>
            <a:off x="1000006" y="2561694"/>
            <a:ext cx="2856309" cy="317540"/>
          </a:xfrm>
          <a:prstGeom prst="rect">
            <a:avLst/>
          </a:prstGeom>
          <a:noFill/>
          <a:ln/>
        </p:spPr>
        <p:txBody>
          <a:bodyPr wrap="none" lIns="0" tIns="0" rIns="0" bIns="0" rtlCol="0" anchor="t"/>
          <a:lstStyle/>
          <a:p>
            <a:pPr marL="0" indent="0" algn="l">
              <a:lnSpc>
                <a:spcPts val="2500"/>
              </a:lnSpc>
              <a:buNone/>
            </a:pPr>
            <a:r>
              <a:rPr lang="en-US" b="1" dirty="0">
                <a:latin typeface="Open Sans" pitchFamily="34" charset="0"/>
                <a:ea typeface="Open Sans" pitchFamily="34" charset="-122"/>
                <a:cs typeface="Open Sans" pitchFamily="34" charset="-120"/>
              </a:rPr>
              <a:t>CO₂ Emissions (kg/hr)</a:t>
            </a:r>
            <a:endParaRPr lang="en-US" b="1" dirty="0"/>
          </a:p>
        </p:txBody>
      </p:sp>
      <p:sp>
        <p:nvSpPr>
          <p:cNvPr id="11" name="Text 9"/>
          <p:cNvSpPr/>
          <p:nvPr/>
        </p:nvSpPr>
        <p:spPr>
          <a:xfrm>
            <a:off x="4260652" y="2561694"/>
            <a:ext cx="2852499" cy="317540"/>
          </a:xfrm>
          <a:prstGeom prst="rect">
            <a:avLst/>
          </a:prstGeom>
          <a:noFill/>
          <a:ln/>
        </p:spPr>
        <p:txBody>
          <a:bodyPr wrap="none" lIns="0" tIns="0" rIns="0" bIns="0" rtlCol="0" anchor="t"/>
          <a:lstStyle/>
          <a:p>
            <a:pPr marL="0" indent="0" algn="l">
              <a:lnSpc>
                <a:spcPts val="2500"/>
              </a:lnSpc>
              <a:buNone/>
            </a:pPr>
            <a:r>
              <a:rPr lang="en-US" b="1" dirty="0">
                <a:latin typeface="Open Sans" pitchFamily="34" charset="0"/>
                <a:ea typeface="Open Sans" pitchFamily="34" charset="-122"/>
                <a:cs typeface="Open Sans" pitchFamily="34" charset="-120"/>
              </a:rPr>
              <a:t>57.8</a:t>
            </a:r>
            <a:endParaRPr lang="en-US" b="1" dirty="0"/>
          </a:p>
        </p:txBody>
      </p:sp>
      <p:sp>
        <p:nvSpPr>
          <p:cNvPr id="12" name="Text 10"/>
          <p:cNvSpPr/>
          <p:nvPr/>
        </p:nvSpPr>
        <p:spPr>
          <a:xfrm>
            <a:off x="7517487" y="2561694"/>
            <a:ext cx="2852499" cy="317540"/>
          </a:xfrm>
          <a:prstGeom prst="rect">
            <a:avLst/>
          </a:prstGeom>
          <a:noFill/>
          <a:ln/>
        </p:spPr>
        <p:txBody>
          <a:bodyPr wrap="none" lIns="0" tIns="0" rIns="0" bIns="0" rtlCol="0" anchor="t"/>
          <a:lstStyle/>
          <a:p>
            <a:pPr>
              <a:lnSpc>
                <a:spcPts val="2500"/>
              </a:lnSpc>
            </a:pPr>
            <a:r>
              <a:rPr lang="en-US" b="1" dirty="0">
                <a:latin typeface="Open Sans" pitchFamily="34" charset="0"/>
                <a:ea typeface="Open Sans" pitchFamily="34" charset="-122"/>
                <a:cs typeface="Open Sans" pitchFamily="34" charset="-120"/>
              </a:rPr>
              <a:t>49.5  with HHO generator </a:t>
            </a:r>
            <a:endParaRPr lang="en-US" b="1" dirty="0"/>
          </a:p>
        </p:txBody>
      </p:sp>
      <p:sp>
        <p:nvSpPr>
          <p:cNvPr id="13" name="Text 11"/>
          <p:cNvSpPr/>
          <p:nvPr/>
        </p:nvSpPr>
        <p:spPr>
          <a:xfrm>
            <a:off x="10774323" y="2561694"/>
            <a:ext cx="2856309" cy="317540"/>
          </a:xfrm>
          <a:prstGeom prst="rect">
            <a:avLst/>
          </a:prstGeom>
          <a:noFill/>
          <a:ln/>
        </p:spPr>
        <p:txBody>
          <a:bodyPr wrap="none" lIns="0" tIns="0" rIns="0" bIns="0" rtlCol="0" anchor="t"/>
          <a:lstStyle/>
          <a:p>
            <a:pPr>
              <a:lnSpc>
                <a:spcPts val="2500"/>
              </a:lnSpc>
            </a:pPr>
            <a:r>
              <a:rPr lang="en-US" b="1" dirty="0">
                <a:latin typeface="Open Sans" pitchFamily="34" charset="0"/>
                <a:ea typeface="Open Sans" pitchFamily="34" charset="-122"/>
                <a:cs typeface="Open Sans" pitchFamily="34" charset="-120"/>
              </a:rPr>
              <a:t>14.3%     savings  </a:t>
            </a:r>
            <a:endParaRPr lang="en-US" b="1" dirty="0"/>
          </a:p>
        </p:txBody>
      </p:sp>
      <p:sp>
        <p:nvSpPr>
          <p:cNvPr id="14" name="Text 12"/>
          <p:cNvSpPr/>
          <p:nvPr/>
        </p:nvSpPr>
        <p:spPr>
          <a:xfrm>
            <a:off x="793790" y="3500707"/>
            <a:ext cx="3387328" cy="310158"/>
          </a:xfrm>
          <a:prstGeom prst="rect">
            <a:avLst/>
          </a:prstGeom>
          <a:noFill/>
          <a:ln/>
        </p:spPr>
        <p:txBody>
          <a:bodyPr wrap="none" lIns="0" tIns="0" rIns="0" bIns="0" rtlCol="0" anchor="t"/>
          <a:lstStyle/>
          <a:p>
            <a:pPr marL="0" indent="0" algn="l">
              <a:lnSpc>
                <a:spcPts val="2400"/>
              </a:lnSpc>
              <a:buNone/>
            </a:pPr>
            <a:r>
              <a:rPr lang="en-US" sz="2400" dirty="0">
                <a:latin typeface="Poppins Bold" pitchFamily="34" charset="0"/>
                <a:ea typeface="Poppins Bold" pitchFamily="34" charset="-122"/>
                <a:cs typeface="Poppins Bold" pitchFamily="34" charset="-120"/>
              </a:rPr>
              <a:t>Key Observations for DG SETS</a:t>
            </a:r>
            <a:endParaRPr lang="en-US" sz="2400" dirty="0"/>
          </a:p>
        </p:txBody>
      </p:sp>
      <p:sp>
        <p:nvSpPr>
          <p:cNvPr id="15" name="Text 13"/>
          <p:cNvSpPr/>
          <p:nvPr/>
        </p:nvSpPr>
        <p:spPr>
          <a:xfrm>
            <a:off x="793790" y="4062482"/>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dirty="0">
                <a:latin typeface="Open Sans" pitchFamily="34" charset="0"/>
                <a:ea typeface="Open Sans" pitchFamily="34" charset="-122"/>
                <a:cs typeface="Open Sans" pitchFamily="34" charset="-120"/>
              </a:rPr>
              <a:t>Fuel savings typically range from 12–19 % depending on engine type and operating conditions.</a:t>
            </a:r>
            <a:endParaRPr lang="en-US" dirty="0"/>
          </a:p>
        </p:txBody>
      </p:sp>
      <p:sp>
        <p:nvSpPr>
          <p:cNvPr id="16" name="Text 14"/>
          <p:cNvSpPr/>
          <p:nvPr/>
        </p:nvSpPr>
        <p:spPr>
          <a:xfrm>
            <a:off x="793790" y="4501347"/>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dirty="0">
                <a:latin typeface="Open Sans" pitchFamily="34" charset="0"/>
                <a:ea typeface="Open Sans" pitchFamily="34" charset="-122"/>
                <a:cs typeface="Open Sans" pitchFamily="34" charset="-120"/>
              </a:rPr>
              <a:t>Significant reduction in harmful emissions such as CO, NOx, and particulates.</a:t>
            </a:r>
            <a:endParaRPr lang="en-US" dirty="0"/>
          </a:p>
        </p:txBody>
      </p:sp>
      <p:sp>
        <p:nvSpPr>
          <p:cNvPr id="17" name="Text 15"/>
          <p:cNvSpPr/>
          <p:nvPr/>
        </p:nvSpPr>
        <p:spPr>
          <a:xfrm>
            <a:off x="793790" y="4868756"/>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dirty="0">
                <a:latin typeface="Open Sans" pitchFamily="34" charset="0"/>
                <a:ea typeface="Open Sans" pitchFamily="34" charset="-122"/>
                <a:cs typeface="Open Sans" pitchFamily="34" charset="-120"/>
              </a:rPr>
              <a:t>Engines run smoother with less carbon buildup, leading to lower maintenance costs.</a:t>
            </a:r>
            <a:endParaRPr lang="en-US" dirty="0"/>
          </a:p>
        </p:txBody>
      </p:sp>
      <p:sp>
        <p:nvSpPr>
          <p:cNvPr id="18" name="Text 16"/>
          <p:cNvSpPr/>
          <p:nvPr/>
        </p:nvSpPr>
        <p:spPr>
          <a:xfrm>
            <a:off x="786170" y="5287901"/>
            <a:ext cx="13042821" cy="1691509"/>
          </a:xfrm>
          <a:prstGeom prst="rect">
            <a:avLst/>
          </a:prstGeom>
          <a:noFill/>
          <a:ln/>
        </p:spPr>
        <p:txBody>
          <a:bodyPr wrap="none" lIns="0" tIns="0" rIns="0" bIns="0" rtlCol="0" anchor="t"/>
          <a:lstStyle/>
          <a:p>
            <a:pPr marL="342900" indent="-342900" algn="l">
              <a:lnSpc>
                <a:spcPts val="2500"/>
              </a:lnSpc>
              <a:buSzPct val="100000"/>
              <a:buChar char="•"/>
            </a:pPr>
            <a:r>
              <a:rPr lang="en-US" dirty="0">
                <a:latin typeface="Open Sans" pitchFamily="34" charset="0"/>
                <a:ea typeface="Open Sans" pitchFamily="34" charset="-122"/>
                <a:cs typeface="Open Sans" pitchFamily="34" charset="-120"/>
              </a:rPr>
              <a:t>Emission reduction gives long life and low maintenance.</a:t>
            </a:r>
          </a:p>
          <a:p>
            <a:pPr marL="342900" indent="-342900" algn="l">
              <a:lnSpc>
                <a:spcPts val="2500"/>
              </a:lnSpc>
              <a:buSzPct val="100000"/>
              <a:buChar char="•"/>
            </a:pPr>
            <a:endParaRPr lang="en-US" dirty="0">
              <a:latin typeface="Open Sans" pitchFamily="34" charset="0"/>
              <a:ea typeface="Open Sans" pitchFamily="34" charset="-122"/>
              <a:cs typeface="Open Sans" pitchFamily="34" charset="-120"/>
            </a:endParaRPr>
          </a:p>
          <a:p>
            <a:pPr marL="342900" indent="-342900" algn="l">
              <a:lnSpc>
                <a:spcPts val="2500"/>
              </a:lnSpc>
              <a:buSzPct val="100000"/>
              <a:buChar char="•"/>
            </a:pPr>
            <a:endParaRPr lang="en-US" dirty="0">
              <a:latin typeface="Open Sans" pitchFamily="34" charset="0"/>
              <a:ea typeface="Open Sans" pitchFamily="34" charset="-122"/>
              <a:cs typeface="Open Sans" pitchFamily="34" charset="-120"/>
            </a:endParaRPr>
          </a:p>
          <a:p>
            <a:pPr marL="342900" indent="-342900" algn="l">
              <a:lnSpc>
                <a:spcPts val="2500"/>
              </a:lnSpc>
              <a:buSzPct val="100000"/>
              <a:buChar char="•"/>
            </a:pPr>
            <a:endParaRPr lang="en-US" b="1" dirty="0">
              <a:latin typeface="Open Sans" pitchFamily="34" charset="0"/>
              <a:ea typeface="Open Sans" pitchFamily="34" charset="-122"/>
              <a:cs typeface="Open Sans" pitchFamily="34" charset="-120"/>
            </a:endParaRPr>
          </a:p>
          <a:p>
            <a:pPr>
              <a:lnSpc>
                <a:spcPts val="2500"/>
              </a:lnSpc>
              <a:buSzPct val="100000"/>
            </a:pPr>
            <a:r>
              <a:rPr lang="en-US" sz="2000" b="1" dirty="0"/>
              <a:t>* This is an approximate estimation as per type of Boiler, capacity, fuel &amp; fuel consumption the values may vary.</a:t>
            </a:r>
          </a:p>
          <a:p>
            <a:pPr marL="342900" indent="-342900" algn="l">
              <a:lnSpc>
                <a:spcPts val="2500"/>
              </a:lnSpc>
              <a:buSzPct val="100000"/>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03803" y="146388"/>
            <a:ext cx="13196888" cy="1119902"/>
          </a:xfrm>
          <a:prstGeom prst="rect">
            <a:avLst/>
          </a:prstGeom>
          <a:noFill/>
          <a:ln/>
        </p:spPr>
        <p:txBody>
          <a:bodyPr wrap="square" lIns="0" tIns="0" rIns="0" bIns="0" rtlCol="0" anchor="t"/>
          <a:lstStyle/>
          <a:p>
            <a:pPr marL="0" indent="0" algn="ctr">
              <a:lnSpc>
                <a:spcPts val="4400"/>
              </a:lnSpc>
              <a:buNone/>
            </a:pPr>
            <a:r>
              <a:rPr lang="en-US" sz="3200" b="1" dirty="0">
                <a:latin typeface="Poppins Bold" pitchFamily="34" charset="0"/>
                <a:ea typeface="Poppins Bold" pitchFamily="34" charset="-122"/>
                <a:cs typeface="Poppins Bold" pitchFamily="34" charset="-120"/>
              </a:rPr>
              <a:t>Case Studies &amp; Results </a:t>
            </a:r>
          </a:p>
          <a:p>
            <a:pPr marL="0" indent="0" algn="ctr">
              <a:lnSpc>
                <a:spcPts val="4400"/>
              </a:lnSpc>
              <a:buNone/>
            </a:pPr>
            <a:r>
              <a:rPr lang="en-US" sz="3200" b="1" dirty="0">
                <a:latin typeface="Poppins Bold" pitchFamily="34" charset="0"/>
                <a:ea typeface="Poppins Bold" pitchFamily="34" charset="-122"/>
                <a:cs typeface="Poppins Bold" pitchFamily="34" charset="-120"/>
              </a:rPr>
              <a:t>HHO Generator on Different Fuel Boilers</a:t>
            </a:r>
            <a:endParaRPr lang="en-US" sz="3200" b="1" dirty="0"/>
          </a:p>
        </p:txBody>
      </p:sp>
      <p:sp>
        <p:nvSpPr>
          <p:cNvPr id="3" name="Shape 1"/>
          <p:cNvSpPr/>
          <p:nvPr/>
        </p:nvSpPr>
        <p:spPr>
          <a:xfrm>
            <a:off x="823912" y="1896785"/>
            <a:ext cx="13196888" cy="3516630"/>
          </a:xfrm>
          <a:prstGeom prst="roundRect">
            <a:avLst>
              <a:gd name="adj" fmla="val 2140"/>
            </a:avLst>
          </a:prstGeom>
          <a:noFill/>
          <a:ln w="7620">
            <a:solidFill>
              <a:srgbClr val="000000">
                <a:alpha val="8000"/>
              </a:srgbClr>
            </a:solidFill>
            <a:prstDash val="solid"/>
          </a:ln>
        </p:spPr>
        <p:txBody>
          <a:bodyPr/>
          <a:lstStyle/>
          <a:p>
            <a:endParaRPr lang="en-IN" b="1"/>
          </a:p>
        </p:txBody>
      </p:sp>
      <p:sp>
        <p:nvSpPr>
          <p:cNvPr id="4" name="Shape 2"/>
          <p:cNvSpPr/>
          <p:nvPr/>
        </p:nvSpPr>
        <p:spPr>
          <a:xfrm>
            <a:off x="724376" y="2027158"/>
            <a:ext cx="13181648" cy="803672"/>
          </a:xfrm>
          <a:prstGeom prst="rect">
            <a:avLst/>
          </a:prstGeom>
          <a:ln/>
        </p:spPr>
        <p:style>
          <a:lnRef idx="1">
            <a:schemeClr val="accent3"/>
          </a:lnRef>
          <a:fillRef idx="2">
            <a:schemeClr val="accent3"/>
          </a:fillRef>
          <a:effectRef idx="1">
            <a:schemeClr val="accent3"/>
          </a:effectRef>
          <a:fontRef idx="minor">
            <a:schemeClr val="dk1"/>
          </a:fontRef>
        </p:style>
        <p:txBody>
          <a:bodyPr/>
          <a:lstStyle/>
          <a:p>
            <a:endParaRPr lang="en-IN" b="1" dirty="0"/>
          </a:p>
        </p:txBody>
      </p:sp>
      <p:sp>
        <p:nvSpPr>
          <p:cNvPr id="5" name="Text 3"/>
          <p:cNvSpPr/>
          <p:nvPr/>
        </p:nvSpPr>
        <p:spPr>
          <a:xfrm>
            <a:off x="903803" y="2173700"/>
            <a:ext cx="2274094" cy="286703"/>
          </a:xfrm>
          <a:prstGeom prst="rect">
            <a:avLst/>
          </a:prstGeom>
          <a:noFill/>
          <a:ln/>
        </p:spPr>
        <p:txBody>
          <a:bodyPr wrap="none" lIns="0" tIns="0" rIns="0" bIns="0" rtlCol="0" anchor="t"/>
          <a:lstStyle/>
          <a:p>
            <a:pPr marL="0" indent="0" algn="l">
              <a:lnSpc>
                <a:spcPts val="2250"/>
              </a:lnSpc>
              <a:buNone/>
            </a:pPr>
            <a:r>
              <a:rPr lang="en-US" b="1" dirty="0">
                <a:latin typeface="Open Sans" pitchFamily="34" charset="0"/>
                <a:ea typeface="Open Sans" pitchFamily="34" charset="-122"/>
                <a:cs typeface="Open Sans" pitchFamily="34" charset="-120"/>
              </a:rPr>
              <a:t>Oil-Fired Boiler/Furnace </a:t>
            </a:r>
            <a:endParaRPr lang="en-US" b="1" dirty="0"/>
          </a:p>
        </p:txBody>
      </p:sp>
      <p:sp>
        <p:nvSpPr>
          <p:cNvPr id="6" name="Text 4"/>
          <p:cNvSpPr/>
          <p:nvPr/>
        </p:nvSpPr>
        <p:spPr>
          <a:xfrm>
            <a:off x="4148058" y="2142292"/>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210 L/hr</a:t>
            </a:r>
            <a:endParaRPr lang="en-US" sz="1600" b="1" dirty="0"/>
          </a:p>
        </p:txBody>
      </p:sp>
      <p:sp>
        <p:nvSpPr>
          <p:cNvPr id="7" name="Text 5"/>
          <p:cNvSpPr/>
          <p:nvPr/>
        </p:nvSpPr>
        <p:spPr>
          <a:xfrm>
            <a:off x="6180177" y="2142292"/>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186 L/hr</a:t>
            </a:r>
            <a:endParaRPr lang="en-US" sz="1600" b="1" dirty="0"/>
          </a:p>
        </p:txBody>
      </p:sp>
      <p:sp>
        <p:nvSpPr>
          <p:cNvPr id="8" name="Text 6"/>
          <p:cNvSpPr/>
          <p:nvPr/>
        </p:nvSpPr>
        <p:spPr>
          <a:xfrm>
            <a:off x="8816459" y="2142292"/>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11.4%</a:t>
            </a:r>
            <a:endParaRPr lang="en-US" sz="1600" b="1" dirty="0"/>
          </a:p>
        </p:txBody>
      </p:sp>
      <p:sp>
        <p:nvSpPr>
          <p:cNvPr id="9" name="Text 7"/>
          <p:cNvSpPr/>
          <p:nvPr/>
        </p:nvSpPr>
        <p:spPr>
          <a:xfrm>
            <a:off x="11452741" y="2142292"/>
            <a:ext cx="2647950" cy="573405"/>
          </a:xfrm>
          <a:prstGeom prst="rect">
            <a:avLst/>
          </a:prstGeom>
          <a:noFill/>
          <a:ln/>
        </p:spPr>
        <p:txBody>
          <a:bodyPr wrap="squar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Lower fuel use, cleaner flame, reduced CO₂</a:t>
            </a:r>
            <a:endParaRPr lang="en-US" sz="1600" b="1" dirty="0"/>
          </a:p>
        </p:txBody>
      </p:sp>
      <p:sp>
        <p:nvSpPr>
          <p:cNvPr id="10" name="Shape 8"/>
          <p:cNvSpPr/>
          <p:nvPr/>
        </p:nvSpPr>
        <p:spPr>
          <a:xfrm>
            <a:off x="724376" y="2830830"/>
            <a:ext cx="13296424" cy="1090374"/>
          </a:xfrm>
          <a:prstGeom prst="rect">
            <a:avLst/>
          </a:prstGeom>
          <a:solidFill>
            <a:srgbClr val="000000">
              <a:alpha val="4000"/>
            </a:srgbClr>
          </a:solidFill>
          <a:ln/>
        </p:spPr>
        <p:txBody>
          <a:bodyPr/>
          <a:lstStyle/>
          <a:p>
            <a:endParaRPr lang="en-IN" b="1"/>
          </a:p>
        </p:txBody>
      </p:sp>
      <p:sp>
        <p:nvSpPr>
          <p:cNvPr id="11" name="Text 9"/>
          <p:cNvSpPr/>
          <p:nvPr/>
        </p:nvSpPr>
        <p:spPr>
          <a:xfrm>
            <a:off x="903803" y="2945963"/>
            <a:ext cx="2274094" cy="286703"/>
          </a:xfrm>
          <a:prstGeom prst="rect">
            <a:avLst/>
          </a:prstGeom>
          <a:noFill/>
          <a:ln/>
        </p:spPr>
        <p:txBody>
          <a:bodyPr wrap="none" lIns="0" tIns="0" rIns="0" bIns="0" rtlCol="0" anchor="t"/>
          <a:lstStyle/>
          <a:p>
            <a:pPr>
              <a:lnSpc>
                <a:spcPts val="2250"/>
              </a:lnSpc>
            </a:pPr>
            <a:r>
              <a:rPr lang="en-US" b="1" dirty="0">
                <a:latin typeface="Open Sans" pitchFamily="34" charset="0"/>
                <a:ea typeface="Open Sans" pitchFamily="34" charset="-122"/>
                <a:cs typeface="Open Sans" pitchFamily="34" charset="-120"/>
              </a:rPr>
              <a:t>Coal-Fired Boiler /Furnace </a:t>
            </a:r>
            <a:endParaRPr lang="en-US" b="1" dirty="0"/>
          </a:p>
        </p:txBody>
      </p:sp>
      <p:sp>
        <p:nvSpPr>
          <p:cNvPr id="12" name="Text 10"/>
          <p:cNvSpPr/>
          <p:nvPr/>
        </p:nvSpPr>
        <p:spPr>
          <a:xfrm>
            <a:off x="4148058" y="2932870"/>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950 kg/hr</a:t>
            </a:r>
            <a:endParaRPr lang="en-US" sz="1600" b="1" dirty="0"/>
          </a:p>
        </p:txBody>
      </p:sp>
      <p:sp>
        <p:nvSpPr>
          <p:cNvPr id="13" name="Text 11"/>
          <p:cNvSpPr/>
          <p:nvPr/>
        </p:nvSpPr>
        <p:spPr>
          <a:xfrm>
            <a:off x="6180177" y="2945963"/>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850 kg/hr</a:t>
            </a:r>
            <a:endParaRPr lang="en-US" sz="1600" b="1" dirty="0"/>
          </a:p>
        </p:txBody>
      </p:sp>
      <p:sp>
        <p:nvSpPr>
          <p:cNvPr id="14" name="Text 12"/>
          <p:cNvSpPr/>
          <p:nvPr/>
        </p:nvSpPr>
        <p:spPr>
          <a:xfrm>
            <a:off x="8816459" y="2945963"/>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10.5%</a:t>
            </a:r>
            <a:endParaRPr lang="en-US" sz="1600" b="1" dirty="0"/>
          </a:p>
        </p:txBody>
      </p:sp>
      <p:sp>
        <p:nvSpPr>
          <p:cNvPr id="15" name="Text 13"/>
          <p:cNvSpPr/>
          <p:nvPr/>
        </p:nvSpPr>
        <p:spPr>
          <a:xfrm>
            <a:off x="11452741" y="2945963"/>
            <a:ext cx="2667594" cy="860108"/>
          </a:xfrm>
          <a:prstGeom prst="rect">
            <a:avLst/>
          </a:prstGeom>
          <a:noFill/>
          <a:ln/>
        </p:spPr>
        <p:txBody>
          <a:bodyPr wrap="squar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More complete combustion, less unburned coal in ash</a:t>
            </a:r>
            <a:endParaRPr lang="en-US" sz="1600" b="1" dirty="0"/>
          </a:p>
        </p:txBody>
      </p:sp>
      <p:sp>
        <p:nvSpPr>
          <p:cNvPr id="16" name="Shape 14"/>
          <p:cNvSpPr/>
          <p:nvPr/>
        </p:nvSpPr>
        <p:spPr>
          <a:xfrm>
            <a:off x="709135" y="3889796"/>
            <a:ext cx="13181648" cy="803672"/>
          </a:xfrm>
          <a:prstGeom prst="rect">
            <a:avLst/>
          </a:prstGeom>
          <a:ln/>
        </p:spPr>
        <p:style>
          <a:lnRef idx="1">
            <a:schemeClr val="accent3"/>
          </a:lnRef>
          <a:fillRef idx="2">
            <a:schemeClr val="accent3"/>
          </a:fillRef>
          <a:effectRef idx="1">
            <a:schemeClr val="accent3"/>
          </a:effectRef>
          <a:fontRef idx="minor">
            <a:schemeClr val="dk1"/>
          </a:fontRef>
        </p:style>
        <p:txBody>
          <a:bodyPr/>
          <a:lstStyle/>
          <a:p>
            <a:endParaRPr lang="en-IN" b="1"/>
          </a:p>
        </p:txBody>
      </p:sp>
      <p:sp>
        <p:nvSpPr>
          <p:cNvPr id="17" name="Text 15"/>
          <p:cNvSpPr/>
          <p:nvPr/>
        </p:nvSpPr>
        <p:spPr>
          <a:xfrm>
            <a:off x="903803" y="4036338"/>
            <a:ext cx="2274094" cy="286703"/>
          </a:xfrm>
          <a:prstGeom prst="rect">
            <a:avLst/>
          </a:prstGeom>
          <a:noFill/>
          <a:ln/>
        </p:spPr>
        <p:txBody>
          <a:bodyPr wrap="none" lIns="0" tIns="0" rIns="0" bIns="0" rtlCol="0" anchor="t"/>
          <a:lstStyle/>
          <a:p>
            <a:pPr>
              <a:lnSpc>
                <a:spcPts val="2250"/>
              </a:lnSpc>
            </a:pPr>
            <a:r>
              <a:rPr lang="en-US" b="1" dirty="0">
                <a:latin typeface="Open Sans" pitchFamily="34" charset="0"/>
                <a:ea typeface="Open Sans" pitchFamily="34" charset="-122"/>
                <a:cs typeface="Open Sans" pitchFamily="34" charset="-120"/>
              </a:rPr>
              <a:t>Wood-Fired Boiler /Furnace </a:t>
            </a:r>
            <a:endParaRPr lang="en-US" b="1" dirty="0"/>
          </a:p>
        </p:txBody>
      </p:sp>
      <p:sp>
        <p:nvSpPr>
          <p:cNvPr id="18" name="Text 16"/>
          <p:cNvSpPr/>
          <p:nvPr/>
        </p:nvSpPr>
        <p:spPr>
          <a:xfrm>
            <a:off x="4148058" y="4054315"/>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1,200 kg/hr</a:t>
            </a:r>
            <a:endParaRPr lang="en-US" sz="1600" b="1" dirty="0"/>
          </a:p>
        </p:txBody>
      </p:sp>
      <p:sp>
        <p:nvSpPr>
          <p:cNvPr id="19" name="Text 17"/>
          <p:cNvSpPr/>
          <p:nvPr/>
        </p:nvSpPr>
        <p:spPr>
          <a:xfrm>
            <a:off x="6180177" y="4036338"/>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1,050 kg/hr</a:t>
            </a:r>
            <a:endParaRPr lang="en-US" sz="1600" b="1" dirty="0"/>
          </a:p>
        </p:txBody>
      </p:sp>
      <p:sp>
        <p:nvSpPr>
          <p:cNvPr id="20" name="Text 18"/>
          <p:cNvSpPr/>
          <p:nvPr/>
        </p:nvSpPr>
        <p:spPr>
          <a:xfrm>
            <a:off x="8816459" y="4036338"/>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12.5%</a:t>
            </a:r>
            <a:endParaRPr lang="en-US" sz="1600" b="1" dirty="0"/>
          </a:p>
        </p:txBody>
      </p:sp>
      <p:sp>
        <p:nvSpPr>
          <p:cNvPr id="21" name="Text 19"/>
          <p:cNvSpPr/>
          <p:nvPr/>
        </p:nvSpPr>
        <p:spPr>
          <a:xfrm>
            <a:off x="11452740" y="4036338"/>
            <a:ext cx="2667595" cy="573405"/>
          </a:xfrm>
          <a:prstGeom prst="rect">
            <a:avLst/>
          </a:prstGeom>
          <a:noFill/>
          <a:ln/>
        </p:spPr>
        <p:txBody>
          <a:bodyPr wrap="squar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Higher flame temperature, less smoke</a:t>
            </a:r>
            <a:endParaRPr lang="en-US" sz="1600" b="1" dirty="0"/>
          </a:p>
        </p:txBody>
      </p:sp>
      <p:sp>
        <p:nvSpPr>
          <p:cNvPr id="22" name="Shape 20"/>
          <p:cNvSpPr/>
          <p:nvPr/>
        </p:nvSpPr>
        <p:spPr>
          <a:xfrm>
            <a:off x="731996" y="4656266"/>
            <a:ext cx="13181648" cy="803672"/>
          </a:xfrm>
          <a:prstGeom prst="rect">
            <a:avLst/>
          </a:prstGeom>
          <a:solidFill>
            <a:srgbClr val="000000">
              <a:alpha val="4000"/>
            </a:srgbClr>
          </a:solidFill>
          <a:ln/>
        </p:spPr>
        <p:txBody>
          <a:bodyPr/>
          <a:lstStyle/>
          <a:p>
            <a:endParaRPr lang="en-IN" b="1"/>
          </a:p>
        </p:txBody>
      </p:sp>
      <p:sp>
        <p:nvSpPr>
          <p:cNvPr id="23" name="Text 21"/>
          <p:cNvSpPr/>
          <p:nvPr/>
        </p:nvSpPr>
        <p:spPr>
          <a:xfrm>
            <a:off x="903803" y="4840010"/>
            <a:ext cx="2274094" cy="286703"/>
          </a:xfrm>
          <a:prstGeom prst="rect">
            <a:avLst/>
          </a:prstGeom>
          <a:noFill/>
          <a:ln/>
        </p:spPr>
        <p:txBody>
          <a:bodyPr wrap="none" lIns="0" tIns="0" rIns="0" bIns="0" rtlCol="0" anchor="t"/>
          <a:lstStyle/>
          <a:p>
            <a:pPr>
              <a:lnSpc>
                <a:spcPts val="2250"/>
              </a:lnSpc>
            </a:pPr>
            <a:r>
              <a:rPr lang="en-US" b="1" dirty="0">
                <a:latin typeface="Open Sans" pitchFamily="34" charset="0"/>
                <a:ea typeface="Open Sans" pitchFamily="34" charset="-122"/>
                <a:cs typeface="Open Sans" pitchFamily="34" charset="-120"/>
              </a:rPr>
              <a:t>Gas-Fired Boiler /Furnace </a:t>
            </a:r>
            <a:endParaRPr lang="en-US" b="1" dirty="0"/>
          </a:p>
        </p:txBody>
      </p:sp>
      <p:sp>
        <p:nvSpPr>
          <p:cNvPr id="24" name="Text 22"/>
          <p:cNvSpPr/>
          <p:nvPr/>
        </p:nvSpPr>
        <p:spPr>
          <a:xfrm>
            <a:off x="4148058" y="4804801"/>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180 m³/hr</a:t>
            </a:r>
            <a:endParaRPr lang="en-US" sz="1600" b="1" dirty="0"/>
          </a:p>
        </p:txBody>
      </p:sp>
      <p:sp>
        <p:nvSpPr>
          <p:cNvPr id="25" name="Text 23"/>
          <p:cNvSpPr/>
          <p:nvPr/>
        </p:nvSpPr>
        <p:spPr>
          <a:xfrm>
            <a:off x="6180177" y="4840010"/>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160 m³/hr</a:t>
            </a:r>
            <a:endParaRPr lang="en-US" sz="1600" b="1" dirty="0"/>
          </a:p>
        </p:txBody>
      </p:sp>
      <p:sp>
        <p:nvSpPr>
          <p:cNvPr id="26" name="Text 24"/>
          <p:cNvSpPr/>
          <p:nvPr/>
        </p:nvSpPr>
        <p:spPr>
          <a:xfrm>
            <a:off x="8816459" y="4840010"/>
            <a:ext cx="2270284" cy="286703"/>
          </a:xfrm>
          <a:prstGeom prst="rect">
            <a:avLst/>
          </a:prstGeom>
          <a:noFill/>
          <a:ln/>
        </p:spPr>
        <p:txBody>
          <a:bodyPr wrap="non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11.1%</a:t>
            </a:r>
            <a:endParaRPr lang="en-US" sz="1600" b="1" dirty="0"/>
          </a:p>
        </p:txBody>
      </p:sp>
      <p:sp>
        <p:nvSpPr>
          <p:cNvPr id="27" name="Text 25"/>
          <p:cNvSpPr/>
          <p:nvPr/>
        </p:nvSpPr>
        <p:spPr>
          <a:xfrm>
            <a:off x="11452740" y="4840010"/>
            <a:ext cx="2826902" cy="573405"/>
          </a:xfrm>
          <a:prstGeom prst="rect">
            <a:avLst/>
          </a:prstGeom>
          <a:noFill/>
          <a:ln/>
        </p:spPr>
        <p:txBody>
          <a:bodyPr wrap="square" lIns="0" tIns="0" rIns="0" bIns="0" rtlCol="0" anchor="t"/>
          <a:lstStyle/>
          <a:p>
            <a:pPr marL="0" indent="0" algn="l">
              <a:lnSpc>
                <a:spcPts val="2250"/>
              </a:lnSpc>
              <a:buNone/>
            </a:pPr>
            <a:r>
              <a:rPr lang="en-US" sz="1600" b="1" dirty="0">
                <a:latin typeface="Open Sans" pitchFamily="34" charset="0"/>
                <a:ea typeface="Open Sans" pitchFamily="34" charset="-122"/>
                <a:cs typeface="Open Sans" pitchFamily="34" charset="-120"/>
              </a:rPr>
              <a:t>Reduced gas usage, more stable burner operation</a:t>
            </a:r>
            <a:endParaRPr lang="en-US" sz="1600" b="1" dirty="0"/>
          </a:p>
        </p:txBody>
      </p:sp>
      <p:sp>
        <p:nvSpPr>
          <p:cNvPr id="28" name="Text 26"/>
          <p:cNvSpPr/>
          <p:nvPr/>
        </p:nvSpPr>
        <p:spPr>
          <a:xfrm>
            <a:off x="724376" y="5611506"/>
            <a:ext cx="4558824" cy="319202"/>
          </a:xfrm>
          <a:prstGeom prst="rect">
            <a:avLst/>
          </a:prstGeom>
          <a:noFill/>
          <a:ln/>
        </p:spPr>
        <p:txBody>
          <a:bodyPr wrap="none" lIns="0" tIns="0" rIns="0" bIns="0" rtlCol="0" anchor="t"/>
          <a:lstStyle/>
          <a:p>
            <a:pPr marL="0" indent="0" algn="l">
              <a:lnSpc>
                <a:spcPts val="2200"/>
              </a:lnSpc>
              <a:buNone/>
            </a:pPr>
            <a:r>
              <a:rPr lang="en-US" sz="2000" b="1" dirty="0">
                <a:latin typeface="Poppins Bold" pitchFamily="34" charset="0"/>
                <a:ea typeface="Poppins Bold" pitchFamily="34" charset="-122"/>
                <a:cs typeface="Poppins Bold" pitchFamily="34" charset="-120"/>
              </a:rPr>
              <a:t>Key Observations for BOILER</a:t>
            </a:r>
            <a:endParaRPr lang="en-US" sz="2000" b="1" dirty="0"/>
          </a:p>
        </p:txBody>
      </p:sp>
      <p:sp>
        <p:nvSpPr>
          <p:cNvPr id="29" name="Text 27"/>
          <p:cNvSpPr/>
          <p:nvPr/>
        </p:nvSpPr>
        <p:spPr>
          <a:xfrm>
            <a:off x="716756" y="6021762"/>
            <a:ext cx="13196888" cy="286703"/>
          </a:xfrm>
          <a:prstGeom prst="rect">
            <a:avLst/>
          </a:prstGeom>
          <a:noFill/>
          <a:ln/>
        </p:spPr>
        <p:txBody>
          <a:bodyPr wrap="none" lIns="0" tIns="0" rIns="0" bIns="0" rtlCol="0" anchor="t"/>
          <a:lstStyle/>
          <a:p>
            <a:pPr marL="342900" indent="-342900" algn="l">
              <a:lnSpc>
                <a:spcPts val="2250"/>
              </a:lnSpc>
              <a:buSzPct val="100000"/>
              <a:buChar char="•"/>
            </a:pPr>
            <a:r>
              <a:rPr lang="en-US" sz="1600" b="1" dirty="0">
                <a:latin typeface="Open Sans" pitchFamily="34" charset="0"/>
                <a:ea typeface="Open Sans" pitchFamily="34" charset="-122"/>
                <a:cs typeface="Open Sans" pitchFamily="34" charset="-120"/>
              </a:rPr>
              <a:t>Fuel Savings: 10–13% across all tested boiler types.</a:t>
            </a:r>
            <a:endParaRPr lang="en-US" sz="1600" b="1" dirty="0"/>
          </a:p>
        </p:txBody>
      </p:sp>
      <p:sp>
        <p:nvSpPr>
          <p:cNvPr id="30" name="Text 28"/>
          <p:cNvSpPr/>
          <p:nvPr/>
        </p:nvSpPr>
        <p:spPr>
          <a:xfrm>
            <a:off x="774144" y="6455757"/>
            <a:ext cx="13196888" cy="286703"/>
          </a:xfrm>
          <a:prstGeom prst="rect">
            <a:avLst/>
          </a:prstGeom>
          <a:noFill/>
          <a:ln/>
        </p:spPr>
        <p:txBody>
          <a:bodyPr wrap="none" lIns="0" tIns="0" rIns="0" bIns="0" rtlCol="0" anchor="t"/>
          <a:lstStyle/>
          <a:p>
            <a:pPr marL="342900" indent="-342900" algn="l">
              <a:lnSpc>
                <a:spcPts val="2250"/>
              </a:lnSpc>
              <a:buSzPct val="100000"/>
              <a:buChar char="•"/>
            </a:pPr>
            <a:r>
              <a:rPr lang="en-US" sz="1600" b="1" dirty="0">
                <a:latin typeface="Open Sans" pitchFamily="34" charset="0"/>
                <a:ea typeface="Open Sans" pitchFamily="34" charset="-122"/>
                <a:cs typeface="Open Sans" pitchFamily="34" charset="-120"/>
              </a:rPr>
              <a:t>Emissions: Noticeable reduction in CO₂, CO, and particulate matter.</a:t>
            </a:r>
            <a:endParaRPr lang="en-US" sz="1600" b="1" dirty="0"/>
          </a:p>
        </p:txBody>
      </p:sp>
      <p:sp>
        <p:nvSpPr>
          <p:cNvPr id="31" name="Text 29"/>
          <p:cNvSpPr/>
          <p:nvPr/>
        </p:nvSpPr>
        <p:spPr>
          <a:xfrm>
            <a:off x="716756" y="6872818"/>
            <a:ext cx="13196888" cy="286703"/>
          </a:xfrm>
          <a:prstGeom prst="rect">
            <a:avLst/>
          </a:prstGeom>
          <a:noFill/>
          <a:ln/>
        </p:spPr>
        <p:txBody>
          <a:bodyPr wrap="none" lIns="0" tIns="0" rIns="0" bIns="0" rtlCol="0" anchor="t"/>
          <a:lstStyle/>
          <a:p>
            <a:pPr marL="342900" indent="-342900" algn="l">
              <a:lnSpc>
                <a:spcPts val="2250"/>
              </a:lnSpc>
              <a:buSzPct val="100000"/>
              <a:buChar char="•"/>
            </a:pPr>
            <a:r>
              <a:rPr lang="en-US" sz="1600" b="1" dirty="0">
                <a:latin typeface="Open Sans" pitchFamily="34" charset="0"/>
                <a:ea typeface="Open Sans" pitchFamily="34" charset="-122"/>
                <a:cs typeface="Open Sans" pitchFamily="34" charset="-120"/>
              </a:rPr>
              <a:t>Combustion Efficiency: Flame burns hotter and cleaner with less soot buildup.</a:t>
            </a:r>
            <a:endParaRPr lang="en-US" sz="1600" b="1" dirty="0"/>
          </a:p>
        </p:txBody>
      </p:sp>
      <p:sp>
        <p:nvSpPr>
          <p:cNvPr id="32" name="Text 30"/>
          <p:cNvSpPr/>
          <p:nvPr/>
        </p:nvSpPr>
        <p:spPr>
          <a:xfrm>
            <a:off x="709135" y="7250664"/>
            <a:ext cx="13196888" cy="286703"/>
          </a:xfrm>
          <a:prstGeom prst="rect">
            <a:avLst/>
          </a:prstGeom>
          <a:noFill/>
          <a:ln/>
        </p:spPr>
        <p:txBody>
          <a:bodyPr wrap="none" lIns="0" tIns="0" rIns="0" bIns="0" rtlCol="0" anchor="t"/>
          <a:lstStyle/>
          <a:p>
            <a:pPr marL="342900" indent="-342900" algn="l">
              <a:lnSpc>
                <a:spcPts val="2250"/>
              </a:lnSpc>
              <a:buSzPct val="100000"/>
              <a:buChar char="•"/>
            </a:pPr>
            <a:r>
              <a:rPr lang="en-US" sz="1600" b="1" dirty="0">
                <a:latin typeface="Open Sans" pitchFamily="34" charset="0"/>
                <a:ea typeface="Open Sans" pitchFamily="34" charset="-122"/>
                <a:cs typeface="Open Sans" pitchFamily="34" charset="-120"/>
              </a:rPr>
              <a:t>Maintenance: Reduced fouling on heat exchange surfaces, lowering cleaning frequency.</a:t>
            </a:r>
          </a:p>
          <a:p>
            <a:pPr marL="342900" indent="-342900" algn="l">
              <a:lnSpc>
                <a:spcPts val="2250"/>
              </a:lnSpc>
              <a:buSzPct val="100000"/>
              <a:buChar char="•"/>
            </a:pPr>
            <a:endParaRPr lang="en-US" sz="1600" b="1" dirty="0">
              <a:latin typeface="Open Sans" pitchFamily="34" charset="0"/>
              <a:ea typeface="Open Sans" pitchFamily="34" charset="-122"/>
              <a:cs typeface="Open Sans" pitchFamily="34" charset="-120"/>
            </a:endParaRPr>
          </a:p>
          <a:p>
            <a:pPr>
              <a:lnSpc>
                <a:spcPts val="2250"/>
              </a:lnSpc>
              <a:buSzPct val="100000"/>
            </a:pPr>
            <a:r>
              <a:rPr lang="en-US" b="1" dirty="0"/>
              <a:t>* This is an approximate estimation as per type of Boiler, capacity, fuel &amp; fuel consumption the values may vary.</a:t>
            </a:r>
          </a:p>
          <a:p>
            <a:pPr algn="l">
              <a:lnSpc>
                <a:spcPts val="2250"/>
              </a:lnSpc>
              <a:buSzPct val="100000"/>
            </a:pPr>
            <a:endParaRPr 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278213" y="153591"/>
            <a:ext cx="6073973" cy="404336"/>
          </a:xfrm>
          <a:prstGeom prst="rect">
            <a:avLst/>
          </a:prstGeom>
          <a:noFill/>
          <a:ln/>
        </p:spPr>
        <p:txBody>
          <a:bodyPr wrap="none" lIns="0" tIns="0" rIns="0" bIns="0" rtlCol="0" anchor="t"/>
          <a:lstStyle/>
          <a:p>
            <a:pPr marL="0" indent="0" algn="ctr">
              <a:lnSpc>
                <a:spcPts val="3150"/>
              </a:lnSpc>
              <a:buNone/>
            </a:pPr>
            <a:r>
              <a:rPr lang="en-US" sz="3200" b="1" dirty="0">
                <a:ea typeface="Poppins Bold" pitchFamily="34" charset="-122"/>
                <a:cs typeface="Poppins Bold" pitchFamily="34" charset="-120"/>
              </a:rPr>
              <a:t>Cost &amp; ROI Analysis </a:t>
            </a:r>
            <a:r>
              <a:rPr lang="en-US" sz="3600" b="1" dirty="0">
                <a:ea typeface="Poppins Bold" pitchFamily="34" charset="-122"/>
                <a:cs typeface="Poppins Bold" pitchFamily="34" charset="-120"/>
              </a:rPr>
              <a:t>of</a:t>
            </a:r>
            <a:r>
              <a:rPr lang="en-US" sz="3200" b="1" dirty="0">
                <a:ea typeface="Poppins Bold" pitchFamily="34" charset="-122"/>
                <a:cs typeface="Poppins Bold" pitchFamily="34" charset="-120"/>
              </a:rPr>
              <a:t> HHO </a:t>
            </a:r>
            <a:r>
              <a:rPr lang="en-US" sz="3600" b="1" dirty="0">
                <a:ea typeface="Poppins Bold" pitchFamily="34" charset="-122"/>
                <a:cs typeface="Poppins Bold" pitchFamily="34" charset="-120"/>
              </a:rPr>
              <a:t>Generator</a:t>
            </a:r>
            <a:endParaRPr lang="en-US" sz="3200" dirty="0"/>
          </a:p>
        </p:txBody>
      </p:sp>
      <p:sp>
        <p:nvSpPr>
          <p:cNvPr id="3" name="Text 1"/>
          <p:cNvSpPr/>
          <p:nvPr/>
        </p:nvSpPr>
        <p:spPr>
          <a:xfrm>
            <a:off x="517565" y="784837"/>
            <a:ext cx="2041684" cy="202049"/>
          </a:xfrm>
          <a:prstGeom prst="rect">
            <a:avLst/>
          </a:prstGeom>
          <a:noFill/>
          <a:ln/>
        </p:spPr>
        <p:txBody>
          <a:bodyPr wrap="none" lIns="0" tIns="0" rIns="0" bIns="0" rtlCol="0" anchor="t"/>
          <a:lstStyle/>
          <a:p>
            <a:pPr marL="0" indent="0" algn="l">
              <a:lnSpc>
                <a:spcPts val="1550"/>
              </a:lnSpc>
              <a:buNone/>
            </a:pPr>
            <a:r>
              <a:rPr lang="en-US" b="1" dirty="0">
                <a:ea typeface="Poppins Bold" pitchFamily="34" charset="-122"/>
                <a:cs typeface="Poppins Bold" pitchFamily="34" charset="-120"/>
              </a:rPr>
              <a:t>1. Example System Setup</a:t>
            </a:r>
            <a:endParaRPr lang="en-US" dirty="0"/>
          </a:p>
        </p:txBody>
      </p:sp>
      <p:sp>
        <p:nvSpPr>
          <p:cNvPr id="4" name="Text 2"/>
          <p:cNvSpPr/>
          <p:nvPr/>
        </p:nvSpPr>
        <p:spPr>
          <a:xfrm>
            <a:off x="517565" y="1113226"/>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Application: As per requirement of the plant</a:t>
            </a:r>
            <a:endParaRPr lang="en-US" sz="1600" dirty="0"/>
          </a:p>
        </p:txBody>
      </p:sp>
      <p:sp>
        <p:nvSpPr>
          <p:cNvPr id="5" name="Text 3"/>
          <p:cNvSpPr/>
          <p:nvPr/>
        </p:nvSpPr>
        <p:spPr>
          <a:xfrm>
            <a:off x="517565" y="1450184"/>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HHO Generator Capacity: As per requirement of the plant</a:t>
            </a:r>
            <a:endParaRPr lang="en-US" sz="1600" dirty="0"/>
          </a:p>
        </p:txBody>
      </p:sp>
      <p:sp>
        <p:nvSpPr>
          <p:cNvPr id="6" name="Text 4"/>
          <p:cNvSpPr/>
          <p:nvPr/>
        </p:nvSpPr>
        <p:spPr>
          <a:xfrm>
            <a:off x="517565" y="1719411"/>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Purchase Cost: As per requirement of the plant</a:t>
            </a:r>
            <a:endParaRPr lang="en-US" sz="1600" dirty="0"/>
          </a:p>
        </p:txBody>
      </p:sp>
      <p:sp>
        <p:nvSpPr>
          <p:cNvPr id="7" name="Text 5"/>
          <p:cNvSpPr/>
          <p:nvPr/>
        </p:nvSpPr>
        <p:spPr>
          <a:xfrm>
            <a:off x="517565" y="2039436"/>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Installation Cost: As per requirement of the plant</a:t>
            </a:r>
            <a:endParaRPr lang="en-US" sz="1600" dirty="0"/>
          </a:p>
        </p:txBody>
      </p:sp>
      <p:sp>
        <p:nvSpPr>
          <p:cNvPr id="8" name="Text 6"/>
          <p:cNvSpPr/>
          <p:nvPr/>
        </p:nvSpPr>
        <p:spPr>
          <a:xfrm>
            <a:off x="517565" y="2308663"/>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Total Investment: As per requirement of the plant</a:t>
            </a:r>
            <a:endParaRPr lang="en-US" sz="1600" dirty="0"/>
          </a:p>
        </p:txBody>
      </p:sp>
      <p:sp>
        <p:nvSpPr>
          <p:cNvPr id="9" name="Text 7"/>
          <p:cNvSpPr/>
          <p:nvPr/>
        </p:nvSpPr>
        <p:spPr>
          <a:xfrm>
            <a:off x="517565" y="2658985"/>
            <a:ext cx="1617345" cy="202049"/>
          </a:xfrm>
          <a:prstGeom prst="rect">
            <a:avLst/>
          </a:prstGeom>
          <a:noFill/>
          <a:ln/>
        </p:spPr>
        <p:txBody>
          <a:bodyPr wrap="none" lIns="0" tIns="0" rIns="0" bIns="0" rtlCol="0" anchor="t"/>
          <a:lstStyle/>
          <a:p>
            <a:pPr marL="0" indent="0" algn="l">
              <a:lnSpc>
                <a:spcPts val="1550"/>
              </a:lnSpc>
              <a:buNone/>
            </a:pPr>
            <a:r>
              <a:rPr lang="en-US" b="1" dirty="0">
                <a:ea typeface="Poppins Bold" pitchFamily="34" charset="-122"/>
                <a:cs typeface="Poppins Bold" pitchFamily="34" charset="-120"/>
              </a:rPr>
              <a:t>2. Operating Cost</a:t>
            </a:r>
            <a:endParaRPr lang="en-US" b="1" dirty="0"/>
          </a:p>
        </p:txBody>
      </p:sp>
      <p:sp>
        <p:nvSpPr>
          <p:cNvPr id="10" name="Text 8"/>
          <p:cNvSpPr/>
          <p:nvPr/>
        </p:nvSpPr>
        <p:spPr>
          <a:xfrm>
            <a:off x="517565" y="3055106"/>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Electricity Use: 400W, costing ₹4–₹5 per hour (₹120/day for 24 hr)</a:t>
            </a:r>
            <a:endParaRPr lang="en-US" sz="1600" dirty="0"/>
          </a:p>
        </p:txBody>
      </p:sp>
      <p:sp>
        <p:nvSpPr>
          <p:cNvPr id="11" name="Text 9"/>
          <p:cNvSpPr/>
          <p:nvPr/>
        </p:nvSpPr>
        <p:spPr>
          <a:xfrm>
            <a:off x="517565" y="3408998"/>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Electrolyte &amp; Maintenance: ₹2,000/month (minimal)</a:t>
            </a:r>
            <a:endParaRPr lang="en-US" sz="1600" dirty="0"/>
          </a:p>
        </p:txBody>
      </p:sp>
      <p:sp>
        <p:nvSpPr>
          <p:cNvPr id="12" name="Text 10"/>
          <p:cNvSpPr/>
          <p:nvPr/>
        </p:nvSpPr>
        <p:spPr>
          <a:xfrm>
            <a:off x="517565" y="3810119"/>
            <a:ext cx="1978819" cy="202049"/>
          </a:xfrm>
          <a:prstGeom prst="rect">
            <a:avLst/>
          </a:prstGeom>
          <a:noFill/>
          <a:ln/>
        </p:spPr>
        <p:txBody>
          <a:bodyPr wrap="none" lIns="0" tIns="0" rIns="0" bIns="0" rtlCol="0" anchor="t"/>
          <a:lstStyle/>
          <a:p>
            <a:pPr marL="0" indent="0" algn="l">
              <a:lnSpc>
                <a:spcPts val="1550"/>
              </a:lnSpc>
              <a:buNone/>
            </a:pPr>
            <a:r>
              <a:rPr lang="en-US" b="1" dirty="0">
                <a:ea typeface="Poppins Bold" pitchFamily="34" charset="-122"/>
                <a:cs typeface="Poppins Bold" pitchFamily="34" charset="-120"/>
              </a:rPr>
              <a:t>3. Fuel Savings Example</a:t>
            </a:r>
            <a:endParaRPr lang="en-US" b="1" dirty="0"/>
          </a:p>
        </p:txBody>
      </p:sp>
      <p:sp>
        <p:nvSpPr>
          <p:cNvPr id="13" name="Text 11"/>
          <p:cNvSpPr/>
          <p:nvPr/>
        </p:nvSpPr>
        <p:spPr>
          <a:xfrm>
            <a:off x="839292" y="4104642"/>
            <a:ext cx="13595271" cy="207050"/>
          </a:xfrm>
          <a:prstGeom prst="rect">
            <a:avLst/>
          </a:prstGeom>
          <a:noFill/>
          <a:ln/>
        </p:spPr>
        <p:txBody>
          <a:bodyPr wrap="none" lIns="0" tIns="0" rIns="0" bIns="0" rtlCol="0" anchor="t"/>
          <a:lstStyle/>
          <a:p>
            <a:pPr marL="0" indent="0" algn="l">
              <a:lnSpc>
                <a:spcPts val="1600"/>
              </a:lnSpc>
              <a:buNone/>
            </a:pPr>
            <a:r>
              <a:rPr lang="en-US" sz="1600" dirty="0">
                <a:ea typeface="Open Sans" pitchFamily="34" charset="-122"/>
                <a:cs typeface="Open Sans" pitchFamily="34" charset="-120"/>
              </a:rPr>
              <a:t>For an oil-fired boiler before &amp; after HHO:</a:t>
            </a:r>
            <a:endParaRPr lang="en-US" sz="1600" dirty="0"/>
          </a:p>
        </p:txBody>
      </p:sp>
      <p:sp>
        <p:nvSpPr>
          <p:cNvPr id="14" name="Text 12"/>
          <p:cNvSpPr/>
          <p:nvPr/>
        </p:nvSpPr>
        <p:spPr>
          <a:xfrm>
            <a:off x="517565" y="4406387"/>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Before HHO: 210 L/hr fuel consumption</a:t>
            </a:r>
            <a:endParaRPr lang="en-US" sz="1600" dirty="0"/>
          </a:p>
        </p:txBody>
      </p:sp>
      <p:sp>
        <p:nvSpPr>
          <p:cNvPr id="15" name="Text 13"/>
          <p:cNvSpPr/>
          <p:nvPr/>
        </p:nvSpPr>
        <p:spPr>
          <a:xfrm>
            <a:off x="517565" y="4687030"/>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After HHO: 186 L/hr fuel consumption</a:t>
            </a:r>
            <a:endParaRPr lang="en-US" sz="1600" dirty="0"/>
          </a:p>
        </p:txBody>
      </p:sp>
      <p:sp>
        <p:nvSpPr>
          <p:cNvPr id="16" name="Text 14"/>
          <p:cNvSpPr/>
          <p:nvPr/>
        </p:nvSpPr>
        <p:spPr>
          <a:xfrm>
            <a:off x="517565" y="4995639"/>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Fuel Saved: 24 L/hr</a:t>
            </a:r>
            <a:endParaRPr lang="en-US" sz="1600" dirty="0"/>
          </a:p>
        </p:txBody>
      </p:sp>
      <p:sp>
        <p:nvSpPr>
          <p:cNvPr id="17" name="Text 15"/>
          <p:cNvSpPr/>
          <p:nvPr/>
        </p:nvSpPr>
        <p:spPr>
          <a:xfrm>
            <a:off x="517565" y="5379828"/>
            <a:ext cx="1617345" cy="202049"/>
          </a:xfrm>
          <a:prstGeom prst="rect">
            <a:avLst/>
          </a:prstGeom>
          <a:noFill/>
          <a:ln/>
        </p:spPr>
        <p:txBody>
          <a:bodyPr wrap="none" lIns="0" tIns="0" rIns="0" bIns="0" rtlCol="0" anchor="t"/>
          <a:lstStyle/>
          <a:p>
            <a:pPr marL="0" indent="0" algn="l">
              <a:lnSpc>
                <a:spcPts val="1550"/>
              </a:lnSpc>
              <a:buNone/>
            </a:pPr>
            <a:r>
              <a:rPr lang="en-US" b="1" dirty="0">
                <a:ea typeface="Poppins Bold" pitchFamily="34" charset="-122"/>
                <a:cs typeface="Poppins Bold" pitchFamily="34" charset="-120"/>
              </a:rPr>
              <a:t>4. ROI Calculation</a:t>
            </a:r>
            <a:endParaRPr lang="en-US" b="1" dirty="0"/>
          </a:p>
        </p:txBody>
      </p:sp>
      <p:sp>
        <p:nvSpPr>
          <p:cNvPr id="18" name="Text 16"/>
          <p:cNvSpPr/>
          <p:nvPr/>
        </p:nvSpPr>
        <p:spPr>
          <a:xfrm>
            <a:off x="517565" y="5691319"/>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Total Investment: As per requirement of the plant</a:t>
            </a:r>
            <a:endParaRPr lang="en-US" sz="1600" dirty="0"/>
          </a:p>
        </p:txBody>
      </p:sp>
      <p:sp>
        <p:nvSpPr>
          <p:cNvPr id="19" name="Text 17"/>
          <p:cNvSpPr/>
          <p:nvPr/>
        </p:nvSpPr>
        <p:spPr>
          <a:xfrm>
            <a:off x="517565" y="5988794"/>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Daily Savings: As per requirement of the plant</a:t>
            </a:r>
            <a:endParaRPr lang="en-US" sz="1600" dirty="0"/>
          </a:p>
        </p:txBody>
      </p:sp>
      <p:sp>
        <p:nvSpPr>
          <p:cNvPr id="20" name="Text 18"/>
          <p:cNvSpPr/>
          <p:nvPr/>
        </p:nvSpPr>
        <p:spPr>
          <a:xfrm>
            <a:off x="517565" y="6314401"/>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Payback Period: As per requirement of the plant</a:t>
            </a:r>
            <a:endParaRPr lang="en-US" sz="1600" dirty="0"/>
          </a:p>
        </p:txBody>
      </p:sp>
      <p:sp>
        <p:nvSpPr>
          <p:cNvPr id="21" name="Text 19"/>
          <p:cNvSpPr/>
          <p:nvPr/>
        </p:nvSpPr>
        <p:spPr>
          <a:xfrm>
            <a:off x="517565" y="6664724"/>
            <a:ext cx="1617345" cy="202049"/>
          </a:xfrm>
          <a:prstGeom prst="rect">
            <a:avLst/>
          </a:prstGeom>
          <a:noFill/>
          <a:ln/>
        </p:spPr>
        <p:txBody>
          <a:bodyPr wrap="none" lIns="0" tIns="0" rIns="0" bIns="0" rtlCol="0" anchor="t"/>
          <a:lstStyle/>
          <a:p>
            <a:pPr marL="0" indent="0" algn="l">
              <a:lnSpc>
                <a:spcPts val="1550"/>
              </a:lnSpc>
              <a:buNone/>
            </a:pPr>
            <a:r>
              <a:rPr lang="en-US" b="1" dirty="0">
                <a:ea typeface="Poppins Bold" pitchFamily="34" charset="-122"/>
                <a:cs typeface="Poppins Bold" pitchFamily="34" charset="-120"/>
              </a:rPr>
              <a:t>5. Notes</a:t>
            </a:r>
            <a:endParaRPr lang="en-US" b="1" dirty="0"/>
          </a:p>
        </p:txBody>
      </p:sp>
      <p:sp>
        <p:nvSpPr>
          <p:cNvPr id="22" name="Text 20"/>
          <p:cNvSpPr/>
          <p:nvPr/>
        </p:nvSpPr>
        <p:spPr>
          <a:xfrm>
            <a:off x="517565" y="7010046"/>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ROI varies depending on fuel type, operation hours, and HHO generator size.</a:t>
            </a:r>
            <a:endParaRPr lang="en-US" sz="1600" dirty="0"/>
          </a:p>
        </p:txBody>
      </p:sp>
      <p:sp>
        <p:nvSpPr>
          <p:cNvPr id="23" name="Text 21"/>
          <p:cNvSpPr/>
          <p:nvPr/>
        </p:nvSpPr>
        <p:spPr>
          <a:xfrm>
            <a:off x="517565" y="7330071"/>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For coal, wood, and gas systems, ROI can range from 1 to 1.5 Year.</a:t>
            </a:r>
            <a:endParaRPr lang="en-US" sz="1600" dirty="0"/>
          </a:p>
        </p:txBody>
      </p:sp>
      <p:sp>
        <p:nvSpPr>
          <p:cNvPr id="24" name="Text 22"/>
          <p:cNvSpPr/>
          <p:nvPr/>
        </p:nvSpPr>
        <p:spPr>
          <a:xfrm>
            <a:off x="517565" y="7667030"/>
            <a:ext cx="13595271" cy="207050"/>
          </a:xfrm>
          <a:prstGeom prst="rect">
            <a:avLst/>
          </a:prstGeom>
          <a:noFill/>
          <a:ln/>
        </p:spPr>
        <p:txBody>
          <a:bodyPr wrap="none" lIns="0" tIns="0" rIns="0" bIns="0" rtlCol="0" anchor="t"/>
          <a:lstStyle/>
          <a:p>
            <a:pPr marL="342900" indent="-342900" algn="l">
              <a:lnSpc>
                <a:spcPts val="1600"/>
              </a:lnSpc>
              <a:buSzPct val="100000"/>
              <a:buChar char="•"/>
            </a:pPr>
            <a:r>
              <a:rPr lang="en-US" sz="1600" dirty="0">
                <a:ea typeface="Open Sans" pitchFamily="34" charset="-122"/>
                <a:cs typeface="Open Sans" pitchFamily="34" charset="-120"/>
              </a:rPr>
              <a:t>After payback, the savings are pure profit.</a:t>
            </a:r>
            <a:endParaRPr lang="en-US" sz="1600"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848</TotalTime>
  <Words>2086</Words>
  <Application>Microsoft Office PowerPoint</Application>
  <PresentationFormat>Custom</PresentationFormat>
  <Paragraphs>244</Paragraphs>
  <Slides>13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aakar</vt:lpstr>
      <vt:lpstr>Poppins Bold</vt:lpstr>
      <vt:lpstr>Source Sans 3</vt:lpstr>
      <vt:lpstr>Arial</vt:lpstr>
      <vt:lpstr>Roboto</vt:lpstr>
      <vt:lpstr>Montserrat Bold</vt:lpstr>
      <vt:lpstr>Open Sans</vt:lpstr>
      <vt:lpstr>Trebuchet MS</vt:lpstr>
      <vt:lpstr>Poppins Light</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lastModifiedBy>Manish</cp:lastModifiedBy>
  <cp:revision>74</cp:revision>
  <dcterms:created xsi:type="dcterms:W3CDTF">2025-08-18T06:54:30Z</dcterms:created>
  <dcterms:modified xsi:type="dcterms:W3CDTF">2025-09-19T15:00:43Z</dcterms:modified>
</cp:coreProperties>
</file>